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63"/>
  </p:notesMasterIdLst>
  <p:handoutMasterIdLst>
    <p:handoutMasterId r:id="rId64"/>
  </p:handoutMasterIdLst>
  <p:sldIdLst>
    <p:sldId id="327" r:id="rId6"/>
    <p:sldId id="330" r:id="rId7"/>
    <p:sldId id="333" r:id="rId8"/>
    <p:sldId id="334" r:id="rId9"/>
    <p:sldId id="298" r:id="rId10"/>
    <p:sldId id="335" r:id="rId11"/>
    <p:sldId id="341" r:id="rId12"/>
    <p:sldId id="336" r:id="rId13"/>
    <p:sldId id="338" r:id="rId14"/>
    <p:sldId id="339" r:id="rId15"/>
    <p:sldId id="340" r:id="rId16"/>
    <p:sldId id="342" r:id="rId17"/>
    <p:sldId id="343" r:id="rId18"/>
    <p:sldId id="344" r:id="rId19"/>
    <p:sldId id="345" r:id="rId20"/>
    <p:sldId id="346" r:id="rId21"/>
    <p:sldId id="267" r:id="rId22"/>
    <p:sldId id="268" r:id="rId23"/>
    <p:sldId id="347" r:id="rId24"/>
    <p:sldId id="348" r:id="rId25"/>
    <p:sldId id="349" r:id="rId26"/>
    <p:sldId id="284" r:id="rId27"/>
    <p:sldId id="350" r:id="rId28"/>
    <p:sldId id="351" r:id="rId29"/>
    <p:sldId id="352" r:id="rId30"/>
    <p:sldId id="353" r:id="rId31"/>
    <p:sldId id="354" r:id="rId32"/>
    <p:sldId id="355" r:id="rId33"/>
    <p:sldId id="357" r:id="rId34"/>
    <p:sldId id="356" r:id="rId35"/>
    <p:sldId id="271" r:id="rId36"/>
    <p:sldId id="358" r:id="rId37"/>
    <p:sldId id="359" r:id="rId38"/>
    <p:sldId id="360" r:id="rId39"/>
    <p:sldId id="361" r:id="rId40"/>
    <p:sldId id="362" r:id="rId41"/>
    <p:sldId id="294" r:id="rId42"/>
    <p:sldId id="281" r:id="rId43"/>
    <p:sldId id="363" r:id="rId44"/>
    <p:sldId id="368" r:id="rId45"/>
    <p:sldId id="364" r:id="rId46"/>
    <p:sldId id="370" r:id="rId47"/>
    <p:sldId id="371" r:id="rId48"/>
    <p:sldId id="321" r:id="rId49"/>
    <p:sldId id="372" r:id="rId50"/>
    <p:sldId id="373" r:id="rId51"/>
    <p:sldId id="374" r:id="rId52"/>
    <p:sldId id="288" r:id="rId53"/>
    <p:sldId id="290" r:id="rId54"/>
    <p:sldId id="286" r:id="rId55"/>
    <p:sldId id="375" r:id="rId56"/>
    <p:sldId id="376" r:id="rId57"/>
    <p:sldId id="377" r:id="rId58"/>
    <p:sldId id="378" r:id="rId59"/>
    <p:sldId id="291" r:id="rId60"/>
    <p:sldId id="292" r:id="rId61"/>
    <p:sldId id="32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autoAdjust="0"/>
    <p:restoredTop sz="95388" autoAdjust="0"/>
  </p:normalViewPr>
  <p:slideViewPr>
    <p:cSldViewPr snapToGrid="0" snapToObjects="1">
      <p:cViewPr varScale="1">
        <p:scale>
          <a:sx n="85" d="100"/>
          <a:sy n="85" d="100"/>
        </p:scale>
        <p:origin x="797" y="53"/>
      </p:cViewPr>
      <p:guideLst>
        <p:guide orient="horz" pos="2160"/>
        <p:guide pos="3840"/>
      </p:guideLst>
    </p:cSldViewPr>
  </p:slideViewPr>
  <p:outlineViewPr>
    <p:cViewPr>
      <p:scale>
        <a:sx n="33" d="100"/>
        <a:sy n="33" d="100"/>
      </p:scale>
      <p:origin x="0" y="-2986"/>
    </p:cViewPr>
  </p:outlineViewPr>
  <p:notesTextViewPr>
    <p:cViewPr>
      <p:scale>
        <a:sx n="1" d="1"/>
        <a:sy n="1" d="1"/>
      </p:scale>
      <p:origin x="0" y="0"/>
    </p:cViewPr>
  </p:notesTextViewPr>
  <p:notesViewPr>
    <p:cSldViewPr snapToGrid="0" snapToObjects="1">
      <p:cViewPr varScale="1">
        <p:scale>
          <a:sx n="205" d="100"/>
          <a:sy n="205" d="100"/>
        </p:scale>
        <p:origin x="130" y="-289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986812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1495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21237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53519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8/9/2025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126229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8/9/2025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166466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8/9/2025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109376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8/9/2025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52970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8/9/2025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098376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8/9/2025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16992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8/9/2025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664480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8/9/2025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820610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8/9/2025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86186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8/9/2025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658624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8/9/2025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791472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8/9/2025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27642934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akariri79/IBM-Applied-Data-Science-Capstone-Project/blob/main/jupyter-labs-webscraping.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akariri79/IBM-Applied-Data-Science-Capstone-Project/blob/main/labs-jupyter-spacex-Data%20wrangling-v2.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github.com/akariri79/IBM-Applied-Data-Science-Capstone-Project/blob/main/jupyter-labs-eda-sql-coursera_sqllite.ipynb"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github.com/akariri79/IBM-Applied-Data-Science-Capstone-Project/blob/main/jupyter-labs-eda-dataviz-v2.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akariri79/IBM-Applied-Data-Science-Capstone-Project/blob/main/lab-jupyter-launch-site-location-v2.ipyn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kariri79/IBM-Applied-Data-Science-Capstone-Project/blob/main/spacex-dash-app.py"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akariri79/IBM-Applied-Data-Science-Capstone-Project/blob/main/SpaceX-Machine-Learning-Prediction-Part-5-v1.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List_of_Falcon_9_launch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pi.spacexdata.com/v4/launches/pas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kariri79/IBM-Applied-Data-Science-Capstone-Project/blob/ed1bd2d2d345665bd90c6555d5bd6cd987fe6db5/jupyter-labs-spacex-data-collection-api-v2.ipynb"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Alvin Kariri</a:t>
            </a:r>
          </a:p>
          <a:p>
            <a:r>
              <a:rPr lang="en-US" dirty="0">
                <a:solidFill>
                  <a:schemeClr val="bg2"/>
                </a:solidFill>
                <a:latin typeface="Abadi"/>
                <a:ea typeface="SF Pro" pitchFamily="2" charset="0"/>
                <a:cs typeface="SF Pro" pitchFamily="2" charset="0"/>
              </a:rPr>
              <a:t>6/08/2025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pic>
        <p:nvPicPr>
          <p:cNvPr id="3" name="Picture 2">
            <a:extLst>
              <a:ext uri="{FF2B5EF4-FFF2-40B4-BE49-F238E27FC236}">
                <a16:creationId xmlns:a16="http://schemas.microsoft.com/office/drawing/2014/main" id="{63E5FB71-5E68-4B02-0897-244B17FE0A61}"/>
              </a:ext>
            </a:extLst>
          </p:cNvPr>
          <p:cNvPicPr>
            <a:picLocks noChangeAspect="1"/>
          </p:cNvPicPr>
          <p:nvPr/>
        </p:nvPicPr>
        <p:blipFill>
          <a:blip r:embed="rId4"/>
          <a:stretch>
            <a:fillRect/>
          </a:stretch>
        </p:blipFill>
        <p:spPr>
          <a:xfrm>
            <a:off x="0" y="0"/>
            <a:ext cx="12192000" cy="6858000"/>
          </a:xfrm>
          <a:prstGeom prst="rect">
            <a:avLst/>
          </a:prstGeom>
        </p:spPr>
      </p:pic>
      <p:pic>
        <p:nvPicPr>
          <p:cNvPr id="4" name="Picture 2" descr="IBM Logo PNG Transparent &amp;amp; SVG Vector - Freebie Supply">
            <a:extLst>
              <a:ext uri="{FF2B5EF4-FFF2-40B4-BE49-F238E27FC236}">
                <a16:creationId xmlns:a16="http://schemas.microsoft.com/office/drawing/2014/main" id="{B061933E-C506-CBCA-2E63-07CCB41F9FD8}"/>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240462" y="456873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439E12D-FB2D-72B7-C30D-3E6EE0B51255}"/>
              </a:ext>
            </a:extLst>
          </p:cNvPr>
          <p:cNvSpPr/>
          <p:nvPr/>
        </p:nvSpPr>
        <p:spPr>
          <a:xfrm>
            <a:off x="240462" y="5565711"/>
            <a:ext cx="11711076"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b="1" dirty="0">
                <a:latin typeface="Tw Cen MT Condensed" panose="020B0606020104020203" pitchFamily="34" charset="0"/>
              </a:rPr>
              <a:t>Applied Data Science Capstone</a:t>
            </a:r>
            <a:r>
              <a:rPr lang="en-US" sz="6000" dirty="0">
                <a:latin typeface="Tw Cen MT Condensed" panose="020B0606020104020203" pitchFamily="34" charset="0"/>
              </a:rPr>
              <a:t>			</a:t>
            </a:r>
          </a:p>
        </p:txBody>
      </p:sp>
      <p:sp>
        <p:nvSpPr>
          <p:cNvPr id="8" name="TextBox 7">
            <a:extLst>
              <a:ext uri="{FF2B5EF4-FFF2-40B4-BE49-F238E27FC236}">
                <a16:creationId xmlns:a16="http://schemas.microsoft.com/office/drawing/2014/main" id="{FBF244FA-D61B-F654-8385-44F1A6BC4446}"/>
              </a:ext>
            </a:extLst>
          </p:cNvPr>
          <p:cNvSpPr txBox="1"/>
          <p:nvPr/>
        </p:nvSpPr>
        <p:spPr>
          <a:xfrm>
            <a:off x="9456660" y="5611862"/>
            <a:ext cx="24948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0"/>
              </a:rPr>
              <a:t>Alvin Kariri</a:t>
            </a:r>
          </a:p>
          <a:p>
            <a:pPr algn="r"/>
            <a:r>
              <a:rPr lang="en-US" b="1" dirty="0">
                <a:solidFill>
                  <a:schemeClr val="bg1"/>
                </a:solidFill>
                <a:latin typeface="Tw Cen MT" panose="020B0602020104020603" pitchFamily="34" charset="0"/>
              </a:rPr>
              <a:t>9</a:t>
            </a:r>
            <a:r>
              <a:rPr lang="en-US" b="1" baseline="30000" dirty="0">
                <a:solidFill>
                  <a:schemeClr val="bg1"/>
                </a:solidFill>
                <a:latin typeface="Tw Cen MT" panose="020B0602020104020603" pitchFamily="34" charset="0"/>
              </a:rPr>
              <a:t>th</a:t>
            </a:r>
            <a:r>
              <a:rPr lang="en-US" b="1" dirty="0">
                <a:solidFill>
                  <a:schemeClr val="bg1"/>
                </a:solidFill>
                <a:latin typeface="Tw Cen MT" panose="020B0602020104020603" pitchFamily="34" charset="0"/>
              </a:rPr>
              <a:t> August 2025</a:t>
            </a:r>
          </a:p>
        </p:txBody>
      </p:sp>
    </p:spTree>
    <p:extLst>
      <p:ext uri="{BB962C8B-B14F-4D97-AF65-F5344CB8AC3E}">
        <p14:creationId xmlns:p14="http://schemas.microsoft.com/office/powerpoint/2010/main" val="1277611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42682" y="1128886"/>
            <a:ext cx="10515600" cy="4731244"/>
          </a:xfrm>
        </p:spPr>
        <p:txBody>
          <a:bodyPr>
            <a:normAutofit/>
          </a:bodyPr>
          <a:lstStyle/>
          <a:p>
            <a:pPr marL="457200" indent="-457200">
              <a:buFont typeface="+mj-lt"/>
              <a:buAutoNum type="arabicPeriod" startAt="2"/>
            </a:pPr>
            <a:r>
              <a:rPr lang="en-US" sz="2400" dirty="0"/>
              <a:t>Web scraping</a:t>
            </a:r>
          </a:p>
          <a:p>
            <a:pPr lvl="1"/>
            <a:r>
              <a:rPr lang="en-US" sz="2000" dirty="0"/>
              <a:t>The data is scraped from  </a:t>
            </a:r>
            <a:r>
              <a:rPr lang="en-US" sz="2000" dirty="0">
                <a:hlinkClick r:id="rId2"/>
              </a:rPr>
              <a:t>List of Falcon 9 Launches</a:t>
            </a:r>
            <a:r>
              <a:rPr lang="en-US" sz="2000" dirty="0"/>
              <a:t>.</a:t>
            </a:r>
            <a:endParaRPr lang="en-MY" sz="2000" dirty="0"/>
          </a:p>
          <a:p>
            <a:pPr lvl="1"/>
            <a:r>
              <a:rPr lang="en-MY" sz="2000" dirty="0"/>
              <a:t>The website contains only the data about Falcon 9 launches.</a:t>
            </a:r>
          </a:p>
          <a:p>
            <a:pPr lvl="1"/>
            <a:r>
              <a:rPr lang="en-MY" sz="2000" dirty="0"/>
              <a:t>We use the get request to obtain the html page in text form then use Beautiful soup to extract the launch data by parsing through the html elements.</a:t>
            </a:r>
          </a:p>
          <a:p>
            <a:pPr lvl="1"/>
            <a:r>
              <a:rPr lang="en-MY" sz="2000" dirty="0"/>
              <a:t>We then use pandas to create a data frame by parsing the launch html tables.</a:t>
            </a:r>
          </a:p>
          <a:p>
            <a:pPr lvl="1"/>
            <a:r>
              <a:rPr lang="en-US" sz="2000" dirty="0"/>
              <a:t>We end up with 121 rows or instances and 11 columns or features.</a:t>
            </a:r>
          </a:p>
          <a:p>
            <a:pPr lvl="1"/>
            <a:r>
              <a:rPr lang="en-US" sz="2000" dirty="0"/>
              <a:t>After this we convert the data frame into a csv to be used later on.</a:t>
            </a:r>
          </a:p>
          <a:p>
            <a:pPr lvl="1"/>
            <a:r>
              <a:rPr lang="en-US" sz="2000" dirty="0"/>
              <a:t>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0"/>
            <a:ext cx="12192000" cy="1128886"/>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132735"/>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(Web Scraping)</a:t>
            </a:r>
          </a:p>
        </p:txBody>
      </p:sp>
      <p:sp>
        <p:nvSpPr>
          <p:cNvPr id="9" name="Oval 8">
            <a:extLst>
              <a:ext uri="{FF2B5EF4-FFF2-40B4-BE49-F238E27FC236}">
                <a16:creationId xmlns:a16="http://schemas.microsoft.com/office/drawing/2014/main" id="{41B95D63-E036-6A45-B6E5-44E7217369A7}"/>
              </a:ext>
            </a:extLst>
          </p:cNvPr>
          <p:cNvSpPr/>
          <p:nvPr/>
        </p:nvSpPr>
        <p:spPr>
          <a:xfrm>
            <a:off x="956186" y="642924"/>
            <a:ext cx="432000" cy="432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307110"/>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75B6A-1D58-984F-EA50-CEF210AA6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234DF-93D3-0B57-D2CC-3DC9CAA62719}"/>
              </a:ext>
            </a:extLst>
          </p:cNvPr>
          <p:cNvSpPr>
            <a:spLocks noGrp="1"/>
          </p:cNvSpPr>
          <p:nvPr>
            <p:ph type="title"/>
          </p:nvPr>
        </p:nvSpPr>
        <p:spPr>
          <a:xfrm>
            <a:off x="0" y="0"/>
            <a:ext cx="12192000" cy="1302353"/>
          </a:xfrm>
          <a:solidFill>
            <a:schemeClr val="bg1">
              <a:lumMod val="50000"/>
            </a:schemeClr>
          </a:solidFill>
        </p:spPr>
        <p:txBody>
          <a:bodyPr/>
          <a:lstStyle/>
          <a:p>
            <a:br>
              <a:rPr lang="en-US" dirty="0"/>
            </a:br>
            <a:endParaRPr lang="en-US" dirty="0"/>
          </a:p>
        </p:txBody>
      </p:sp>
      <p:sp>
        <p:nvSpPr>
          <p:cNvPr id="4" name="TextBox 3">
            <a:extLst>
              <a:ext uri="{FF2B5EF4-FFF2-40B4-BE49-F238E27FC236}">
                <a16:creationId xmlns:a16="http://schemas.microsoft.com/office/drawing/2014/main" id="{4A565F51-BA0E-48F6-55A8-8CB38EAE79DA}"/>
              </a:ext>
            </a:extLst>
          </p:cNvPr>
          <p:cNvSpPr txBox="1"/>
          <p:nvPr/>
        </p:nvSpPr>
        <p:spPr>
          <a:xfrm>
            <a:off x="1120588" y="-67253"/>
            <a:ext cx="8480611" cy="1369606"/>
          </a:xfrm>
          <a:prstGeom prst="rect">
            <a:avLst/>
          </a:prstGeom>
          <a:noFill/>
        </p:spPr>
        <p:txBody>
          <a:bodyPr wrap="square" rtlCol="0">
            <a:spAutoFit/>
          </a:bodyPr>
          <a:lstStyle/>
          <a:p>
            <a:r>
              <a:rPr lang="en-US" sz="5400" dirty="0">
                <a:solidFill>
                  <a:schemeClr val="bg1"/>
                </a:solidFill>
                <a:latin typeface="Tw Cen MT Condensed" panose="020B0606020104020203" pitchFamily="34" charset="0"/>
              </a:rPr>
              <a:t>METHODOLOGY</a:t>
            </a:r>
            <a:r>
              <a:rPr lang="en-US" sz="5400" b="1" dirty="0">
                <a:solidFill>
                  <a:schemeClr val="bg1"/>
                </a:solidFill>
                <a:latin typeface="Tw Cen MT Condensed" panose="020B0606020104020203" pitchFamily="34" charset="77"/>
              </a:rPr>
              <a:t> </a:t>
            </a:r>
            <a:endParaRPr lang="en-US" sz="2900" b="1" dirty="0">
              <a:solidFill>
                <a:schemeClr val="bg1"/>
              </a:solidFill>
              <a:latin typeface="Tw Cen MT Condensed" panose="020B0606020104020203" pitchFamily="34" charset="77"/>
            </a:endParaRPr>
          </a:p>
          <a:p>
            <a:r>
              <a:rPr lang="en-US" sz="2900" b="1" dirty="0">
                <a:solidFill>
                  <a:schemeClr val="bg1"/>
                </a:solidFill>
                <a:latin typeface="Tw Cen MT Condensed" panose="020B0606020104020203" pitchFamily="34" charset="77"/>
              </a:rPr>
              <a:t>       Data collection (Web scraping)</a:t>
            </a:r>
            <a:endParaRPr lang="en-US" sz="2900" dirty="0">
              <a:solidFill>
                <a:schemeClr val="bg1"/>
              </a:solidFill>
              <a:latin typeface="Tw Cen MT Condensed" panose="020B0606020104020203" pitchFamily="34" charset="0"/>
            </a:endParaRPr>
          </a:p>
        </p:txBody>
      </p:sp>
      <p:sp>
        <p:nvSpPr>
          <p:cNvPr id="7" name="Content Placeholder 2">
            <a:extLst>
              <a:ext uri="{FF2B5EF4-FFF2-40B4-BE49-F238E27FC236}">
                <a16:creationId xmlns:a16="http://schemas.microsoft.com/office/drawing/2014/main" id="{2BF6D4D8-563B-7310-500F-E8D18BCDE280}"/>
              </a:ext>
            </a:extLst>
          </p:cNvPr>
          <p:cNvSpPr>
            <a:spLocks noGrp="1"/>
          </p:cNvSpPr>
          <p:nvPr>
            <p:ph idx="1"/>
          </p:nvPr>
        </p:nvSpPr>
        <p:spPr>
          <a:xfrm>
            <a:off x="838200" y="1436859"/>
            <a:ext cx="10515600" cy="5268552"/>
          </a:xfrm>
        </p:spPr>
        <p:txBody>
          <a:bodyPr>
            <a:normAutofit/>
          </a:bodyPr>
          <a:lstStyle/>
          <a:p>
            <a:r>
              <a:rPr lang="en-US" sz="2400" u="sng" dirty="0"/>
              <a:t>Web scraping Flowchart</a:t>
            </a:r>
            <a:r>
              <a:rPr lang="en-US" sz="2400" dirty="0"/>
              <a:t>:</a:t>
            </a:r>
            <a:endParaRPr lang="en-US" sz="2000" dirty="0"/>
          </a:p>
          <a:p>
            <a:pPr lvl="1"/>
            <a:endParaRPr lang="en-US" sz="2000" dirty="0"/>
          </a:p>
          <a:p>
            <a:endParaRPr lang="en-US" sz="2000" dirty="0"/>
          </a:p>
          <a:p>
            <a:pPr lvl="1"/>
            <a:endParaRPr lang="en-US" sz="1600" dirty="0"/>
          </a:p>
        </p:txBody>
      </p:sp>
      <p:sp>
        <p:nvSpPr>
          <p:cNvPr id="3" name="Oval 2">
            <a:extLst>
              <a:ext uri="{FF2B5EF4-FFF2-40B4-BE49-F238E27FC236}">
                <a16:creationId xmlns:a16="http://schemas.microsoft.com/office/drawing/2014/main" id="{F68707B0-1DB7-5C07-EBA9-FF85A7646ABB}"/>
              </a:ext>
            </a:extLst>
          </p:cNvPr>
          <p:cNvSpPr/>
          <p:nvPr/>
        </p:nvSpPr>
        <p:spPr>
          <a:xfrm>
            <a:off x="1210235" y="826746"/>
            <a:ext cx="439271" cy="391457"/>
          </a:xfrm>
          <a:prstGeom prst="ellipse">
            <a:avLst/>
          </a:prstGeom>
          <a:noFill/>
          <a:ln w="28575">
            <a:solidFill>
              <a:schemeClr val="bg1"/>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TextBox 10">
            <a:extLst>
              <a:ext uri="{FF2B5EF4-FFF2-40B4-BE49-F238E27FC236}">
                <a16:creationId xmlns:a16="http://schemas.microsoft.com/office/drawing/2014/main" id="{F2F252B3-FFE9-8339-1E33-16E9063D2B3A}"/>
              </a:ext>
            </a:extLst>
          </p:cNvPr>
          <p:cNvSpPr txBox="1"/>
          <p:nvPr/>
        </p:nvSpPr>
        <p:spPr>
          <a:xfrm>
            <a:off x="535641" y="5051809"/>
            <a:ext cx="11120718" cy="369332"/>
          </a:xfrm>
          <a:prstGeom prst="rect">
            <a:avLst/>
          </a:prstGeom>
          <a:noFill/>
        </p:spPr>
        <p:txBody>
          <a:bodyPr wrap="square" rtlCol="0">
            <a:spAutoFit/>
          </a:bodyPr>
          <a:lstStyle/>
          <a:p>
            <a:r>
              <a:rPr lang="en-US" dirty="0"/>
              <a:t>GitHub URL: </a:t>
            </a:r>
            <a:r>
              <a:rPr lang="en-US" dirty="0">
                <a:hlinkClick r:id="rId2"/>
              </a:rPr>
              <a:t>GitHub Web Scraping Repo Link</a:t>
            </a:r>
            <a:endParaRPr lang="en-US" dirty="0">
              <a:solidFill>
                <a:srgbClr val="1C7DDB"/>
              </a:solidFill>
            </a:endParaRPr>
          </a:p>
        </p:txBody>
      </p:sp>
      <p:pic>
        <p:nvPicPr>
          <p:cNvPr id="6" name="Picture 5">
            <a:extLst>
              <a:ext uri="{FF2B5EF4-FFF2-40B4-BE49-F238E27FC236}">
                <a16:creationId xmlns:a16="http://schemas.microsoft.com/office/drawing/2014/main" id="{E541370C-B533-219E-D18D-EDB8C08DF806}"/>
              </a:ext>
            </a:extLst>
          </p:cNvPr>
          <p:cNvPicPr>
            <a:picLocks noChangeAspect="1"/>
          </p:cNvPicPr>
          <p:nvPr/>
        </p:nvPicPr>
        <p:blipFill>
          <a:blip r:embed="rId3"/>
          <a:stretch>
            <a:fillRect/>
          </a:stretch>
        </p:blipFill>
        <p:spPr>
          <a:xfrm>
            <a:off x="0" y="3097495"/>
            <a:ext cx="12192000" cy="918693"/>
          </a:xfrm>
          <a:prstGeom prst="rect">
            <a:avLst/>
          </a:prstGeom>
        </p:spPr>
      </p:pic>
    </p:spTree>
    <p:extLst>
      <p:ext uri="{BB962C8B-B14F-4D97-AF65-F5344CB8AC3E}">
        <p14:creationId xmlns:p14="http://schemas.microsoft.com/office/powerpoint/2010/main" val="1191039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B31AD-9528-2543-6769-EAC261F0E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7E1479-3AAD-DFED-F623-9C7C0BDDC6E9}"/>
              </a:ext>
            </a:extLst>
          </p:cNvPr>
          <p:cNvSpPr>
            <a:spLocks noGrp="1"/>
          </p:cNvSpPr>
          <p:nvPr>
            <p:ph type="title"/>
          </p:nvPr>
        </p:nvSpPr>
        <p:spPr>
          <a:xfrm>
            <a:off x="0" y="0"/>
            <a:ext cx="12192000" cy="1302353"/>
          </a:xfrm>
          <a:solidFill>
            <a:schemeClr val="bg1">
              <a:lumMod val="50000"/>
            </a:schemeClr>
          </a:solidFill>
        </p:spPr>
        <p:txBody>
          <a:bodyPr/>
          <a:lstStyle/>
          <a:p>
            <a:br>
              <a:rPr lang="en-US" dirty="0"/>
            </a:br>
            <a:endParaRPr lang="en-US" dirty="0"/>
          </a:p>
        </p:txBody>
      </p:sp>
      <p:sp>
        <p:nvSpPr>
          <p:cNvPr id="4" name="TextBox 3">
            <a:extLst>
              <a:ext uri="{FF2B5EF4-FFF2-40B4-BE49-F238E27FC236}">
                <a16:creationId xmlns:a16="http://schemas.microsoft.com/office/drawing/2014/main" id="{3AEA22D1-10F6-4AC5-0CCD-391EB18C3DD5}"/>
              </a:ext>
            </a:extLst>
          </p:cNvPr>
          <p:cNvSpPr txBox="1"/>
          <p:nvPr/>
        </p:nvSpPr>
        <p:spPr>
          <a:xfrm>
            <a:off x="1120588" y="-151403"/>
            <a:ext cx="8480611" cy="1369606"/>
          </a:xfrm>
          <a:prstGeom prst="rect">
            <a:avLst/>
          </a:prstGeom>
          <a:noFill/>
        </p:spPr>
        <p:txBody>
          <a:bodyPr wrap="square" rtlCol="0">
            <a:spAutoFit/>
          </a:bodyPr>
          <a:lstStyle/>
          <a:p>
            <a:r>
              <a:rPr lang="en-US" sz="4600" dirty="0">
                <a:solidFill>
                  <a:schemeClr val="bg1"/>
                </a:solidFill>
                <a:latin typeface="Tw Cen MT Condensed" panose="020B0606020104020203" pitchFamily="34" charset="0"/>
              </a:rPr>
              <a:t>METHODOLOGY</a:t>
            </a:r>
            <a:r>
              <a:rPr lang="en-US" sz="5400" b="1" dirty="0">
                <a:solidFill>
                  <a:schemeClr val="bg1"/>
                </a:solidFill>
                <a:latin typeface="Tw Cen MT Condensed" panose="020B0606020104020203" pitchFamily="34" charset="77"/>
              </a:rPr>
              <a:t> </a:t>
            </a:r>
            <a:endParaRPr lang="en-US" sz="2900" b="1" dirty="0">
              <a:solidFill>
                <a:schemeClr val="bg1"/>
              </a:solidFill>
              <a:latin typeface="Tw Cen MT Condensed" panose="020B0606020104020203" pitchFamily="34" charset="77"/>
            </a:endParaRPr>
          </a:p>
          <a:p>
            <a:r>
              <a:rPr lang="en-US" sz="2900" b="1" dirty="0">
                <a:solidFill>
                  <a:schemeClr val="bg1"/>
                </a:solidFill>
                <a:latin typeface="Tw Cen MT Condensed" panose="020B0606020104020203" pitchFamily="34" charset="77"/>
              </a:rPr>
              <a:t>       Data wrangling</a:t>
            </a:r>
            <a:endParaRPr lang="en-US" sz="2900" dirty="0">
              <a:solidFill>
                <a:schemeClr val="bg1"/>
              </a:solidFill>
              <a:latin typeface="Tw Cen MT Condensed" panose="020B0606020104020203" pitchFamily="34" charset="0"/>
            </a:endParaRPr>
          </a:p>
        </p:txBody>
      </p:sp>
      <p:sp>
        <p:nvSpPr>
          <p:cNvPr id="7" name="Content Placeholder 2">
            <a:extLst>
              <a:ext uri="{FF2B5EF4-FFF2-40B4-BE49-F238E27FC236}">
                <a16:creationId xmlns:a16="http://schemas.microsoft.com/office/drawing/2014/main" id="{C2FD3D64-7B27-2D2A-A69D-68ED47BBDC7D}"/>
              </a:ext>
            </a:extLst>
          </p:cNvPr>
          <p:cNvSpPr>
            <a:spLocks noGrp="1"/>
          </p:cNvSpPr>
          <p:nvPr>
            <p:ph idx="1"/>
          </p:nvPr>
        </p:nvSpPr>
        <p:spPr>
          <a:xfrm>
            <a:off x="838199" y="1331752"/>
            <a:ext cx="10600765" cy="5732435"/>
          </a:xfrm>
        </p:spPr>
        <p:txBody>
          <a:bodyPr>
            <a:normAutofit/>
          </a:bodyPr>
          <a:lstStyle/>
          <a:p>
            <a:r>
              <a:rPr lang="en-US" sz="2000" dirty="0"/>
              <a:t>In the data wrangling stage, we load the csv created from the data frame that was created using launch data from the SpaceX API call. The data has 90 rows and 17 columns.</a:t>
            </a:r>
            <a:endParaRPr lang="en-MY" sz="2000" dirty="0"/>
          </a:p>
          <a:p>
            <a:r>
              <a:rPr lang="en-US" sz="2000" dirty="0"/>
              <a:t>We first start by identifying numerical and categorical columns. This info will be useful later on.</a:t>
            </a:r>
          </a:p>
          <a:p>
            <a:r>
              <a:rPr lang="en-US" sz="2000" dirty="0"/>
              <a:t>After this we determine the number of unique launch sites which are found to be three. This info helps us determine the number of launches per site. Each launch is aims to a dedicated orbit. These sites are:</a:t>
            </a:r>
          </a:p>
          <a:p>
            <a:pPr lvl="1"/>
            <a:r>
              <a:rPr lang="en-US" sz="1800" dirty="0"/>
              <a:t>Complex 40 </a:t>
            </a:r>
            <a:r>
              <a:rPr lang="en-US" sz="1800" b="1" dirty="0"/>
              <a:t>VAFB SLC 4E</a:t>
            </a:r>
          </a:p>
          <a:p>
            <a:pPr lvl="1"/>
            <a:r>
              <a:rPr lang="en-US" sz="1800" dirty="0"/>
              <a:t>Vandenberg Air Force Base Space Launch Complex 4E </a:t>
            </a:r>
            <a:r>
              <a:rPr lang="en-US" sz="1800" b="1" dirty="0"/>
              <a:t>(SLC-4E)</a:t>
            </a:r>
          </a:p>
          <a:p>
            <a:pPr lvl="1"/>
            <a:r>
              <a:rPr lang="en-US" sz="1800" dirty="0"/>
              <a:t>Kennedy Space Center Launch Complex 39A </a:t>
            </a:r>
            <a:r>
              <a:rPr lang="en-US" sz="1800" b="1" dirty="0"/>
              <a:t>KSC LC 39A</a:t>
            </a:r>
            <a:endParaRPr lang="en-US" sz="1800" dirty="0"/>
          </a:p>
          <a:p>
            <a:r>
              <a:rPr lang="en-US" sz="2000" dirty="0"/>
              <a:t>Orbit distribution is determined next by mapping the frequency of each orbit. There are 11 orbit types.</a:t>
            </a:r>
          </a:p>
          <a:p>
            <a:r>
              <a:rPr lang="en-US" sz="2000" dirty="0"/>
              <a:t>Thereafter we determine the frequency of landing outcomes. Of the seven possible outcomes 3 belong to the successful category while the remaining indicate failure/non landing.</a:t>
            </a:r>
          </a:p>
          <a:p>
            <a:r>
              <a:rPr lang="en-US" sz="2000" dirty="0"/>
              <a:t>Using this information, we create an extra column in the data frame called ‘Class. The column uses binary classification to determine whether landing was successful or not with ‘0’ representing a failed landing and 1 a successful landing. The dataset is loaded into a csv and is now ready for EDA and visualization.</a:t>
            </a:r>
          </a:p>
          <a:p>
            <a:pPr lvl="1"/>
            <a:endParaRPr lang="en-US" sz="2000" dirty="0"/>
          </a:p>
          <a:p>
            <a:endParaRPr lang="en-US" sz="2000" dirty="0"/>
          </a:p>
          <a:p>
            <a:pPr lvl="1"/>
            <a:endParaRPr lang="en-US" sz="1600" dirty="0"/>
          </a:p>
        </p:txBody>
      </p:sp>
      <p:sp>
        <p:nvSpPr>
          <p:cNvPr id="3" name="Oval 2">
            <a:extLst>
              <a:ext uri="{FF2B5EF4-FFF2-40B4-BE49-F238E27FC236}">
                <a16:creationId xmlns:a16="http://schemas.microsoft.com/office/drawing/2014/main" id="{189CCC31-CAE4-68F5-7E8F-4AD4C9B9D443}"/>
              </a:ext>
            </a:extLst>
          </p:cNvPr>
          <p:cNvSpPr/>
          <p:nvPr/>
        </p:nvSpPr>
        <p:spPr>
          <a:xfrm>
            <a:off x="1228165" y="718414"/>
            <a:ext cx="439271" cy="391457"/>
          </a:xfrm>
          <a:prstGeom prst="ellipse">
            <a:avLst/>
          </a:prstGeom>
          <a:noFill/>
          <a:ln w="28575">
            <a:solidFill>
              <a:schemeClr val="bg1"/>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1728066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9DA24-59BF-BE56-378D-5FAA7D52286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D6DE57E-8BF4-59EB-DA5D-F65034973A1F}"/>
              </a:ext>
            </a:extLst>
          </p:cNvPr>
          <p:cNvPicPr>
            <a:picLocks noChangeAspect="1"/>
          </p:cNvPicPr>
          <p:nvPr/>
        </p:nvPicPr>
        <p:blipFill>
          <a:blip r:embed="rId3"/>
          <a:stretch>
            <a:fillRect/>
          </a:stretch>
        </p:blipFill>
        <p:spPr>
          <a:xfrm>
            <a:off x="94129" y="953975"/>
            <a:ext cx="12003742" cy="5168919"/>
          </a:xfrm>
          <a:prstGeom prst="rect">
            <a:avLst/>
          </a:prstGeom>
        </p:spPr>
      </p:pic>
      <p:sp>
        <p:nvSpPr>
          <p:cNvPr id="2" name="Title 1">
            <a:extLst>
              <a:ext uri="{FF2B5EF4-FFF2-40B4-BE49-F238E27FC236}">
                <a16:creationId xmlns:a16="http://schemas.microsoft.com/office/drawing/2014/main" id="{BE61A08F-C8F3-74F0-956D-C6F0D2FA8038}"/>
              </a:ext>
            </a:extLst>
          </p:cNvPr>
          <p:cNvSpPr>
            <a:spLocks noGrp="1"/>
          </p:cNvSpPr>
          <p:nvPr>
            <p:ph type="title"/>
          </p:nvPr>
        </p:nvSpPr>
        <p:spPr>
          <a:xfrm>
            <a:off x="0" y="-385036"/>
            <a:ext cx="12192000" cy="1302353"/>
          </a:xfrm>
          <a:solidFill>
            <a:schemeClr val="bg1">
              <a:lumMod val="50000"/>
            </a:schemeClr>
          </a:solidFill>
        </p:spPr>
        <p:txBody>
          <a:bodyPr/>
          <a:lstStyle/>
          <a:p>
            <a:br>
              <a:rPr lang="en-US" dirty="0"/>
            </a:br>
            <a:endParaRPr lang="en-US" dirty="0"/>
          </a:p>
        </p:txBody>
      </p:sp>
      <p:sp>
        <p:nvSpPr>
          <p:cNvPr id="4" name="TextBox 3">
            <a:extLst>
              <a:ext uri="{FF2B5EF4-FFF2-40B4-BE49-F238E27FC236}">
                <a16:creationId xmlns:a16="http://schemas.microsoft.com/office/drawing/2014/main" id="{754F1908-DCFA-ACE6-0C26-1BEA23F80540}"/>
              </a:ext>
            </a:extLst>
          </p:cNvPr>
          <p:cNvSpPr txBox="1"/>
          <p:nvPr/>
        </p:nvSpPr>
        <p:spPr>
          <a:xfrm>
            <a:off x="1120588" y="-568119"/>
            <a:ext cx="8480611" cy="1369606"/>
          </a:xfrm>
          <a:prstGeom prst="rect">
            <a:avLst/>
          </a:prstGeom>
          <a:noFill/>
        </p:spPr>
        <p:txBody>
          <a:bodyPr wrap="square" rtlCol="0">
            <a:spAutoFit/>
          </a:bodyPr>
          <a:lstStyle/>
          <a:p>
            <a:r>
              <a:rPr lang="en-US" sz="4600" dirty="0">
                <a:solidFill>
                  <a:schemeClr val="bg1"/>
                </a:solidFill>
                <a:latin typeface="Tw Cen MT Condensed" panose="020B0606020104020203" pitchFamily="34" charset="0"/>
              </a:rPr>
              <a:t>METHODOLOGY</a:t>
            </a:r>
            <a:r>
              <a:rPr lang="en-US" sz="5400" b="1" dirty="0">
                <a:solidFill>
                  <a:schemeClr val="bg1"/>
                </a:solidFill>
                <a:latin typeface="Tw Cen MT Condensed" panose="020B0606020104020203" pitchFamily="34" charset="77"/>
              </a:rPr>
              <a:t> </a:t>
            </a:r>
            <a:endParaRPr lang="en-US" sz="2900" b="1" dirty="0">
              <a:solidFill>
                <a:schemeClr val="bg1"/>
              </a:solidFill>
              <a:latin typeface="Tw Cen MT Condensed" panose="020B0606020104020203" pitchFamily="34" charset="77"/>
            </a:endParaRPr>
          </a:p>
          <a:p>
            <a:r>
              <a:rPr lang="en-US" sz="2900" b="1" dirty="0">
                <a:solidFill>
                  <a:schemeClr val="bg1"/>
                </a:solidFill>
                <a:latin typeface="Tw Cen MT Condensed" panose="020B0606020104020203" pitchFamily="34" charset="77"/>
              </a:rPr>
              <a:t>       Data wrangling Flowchart </a:t>
            </a:r>
            <a:endParaRPr lang="en-US" sz="2900" dirty="0">
              <a:solidFill>
                <a:schemeClr val="bg1"/>
              </a:solidFill>
              <a:latin typeface="Tw Cen MT Condensed" panose="020B0606020104020203" pitchFamily="34" charset="0"/>
            </a:endParaRPr>
          </a:p>
        </p:txBody>
      </p:sp>
      <p:sp>
        <p:nvSpPr>
          <p:cNvPr id="7" name="Content Placeholder 2">
            <a:extLst>
              <a:ext uri="{FF2B5EF4-FFF2-40B4-BE49-F238E27FC236}">
                <a16:creationId xmlns:a16="http://schemas.microsoft.com/office/drawing/2014/main" id="{C1F1B661-014E-E8D0-69AD-1EEDDE5A6564}"/>
              </a:ext>
            </a:extLst>
          </p:cNvPr>
          <p:cNvSpPr>
            <a:spLocks noGrp="1"/>
          </p:cNvSpPr>
          <p:nvPr>
            <p:ph idx="1"/>
          </p:nvPr>
        </p:nvSpPr>
        <p:spPr>
          <a:xfrm>
            <a:off x="838200" y="571626"/>
            <a:ext cx="10515600" cy="5268552"/>
          </a:xfrm>
        </p:spPr>
        <p:txBody>
          <a:bodyPr>
            <a:normAutofit/>
          </a:bodyPr>
          <a:lstStyle/>
          <a:p>
            <a:pPr marL="457200" lvl="1" indent="0">
              <a:buNone/>
            </a:pPr>
            <a:endParaRPr lang="en-US" sz="2000" dirty="0"/>
          </a:p>
          <a:p>
            <a:endParaRPr lang="en-US" sz="2000" dirty="0"/>
          </a:p>
          <a:p>
            <a:pPr lvl="1"/>
            <a:endParaRPr lang="en-US" sz="1600" dirty="0"/>
          </a:p>
        </p:txBody>
      </p:sp>
      <p:sp>
        <p:nvSpPr>
          <p:cNvPr id="3" name="Oval 2">
            <a:extLst>
              <a:ext uri="{FF2B5EF4-FFF2-40B4-BE49-F238E27FC236}">
                <a16:creationId xmlns:a16="http://schemas.microsoft.com/office/drawing/2014/main" id="{37A3C07B-1159-76D4-FBF9-4FB7E58594FD}"/>
              </a:ext>
            </a:extLst>
          </p:cNvPr>
          <p:cNvSpPr/>
          <p:nvPr/>
        </p:nvSpPr>
        <p:spPr>
          <a:xfrm>
            <a:off x="1264025" y="363758"/>
            <a:ext cx="439271" cy="391457"/>
          </a:xfrm>
          <a:prstGeom prst="ellipse">
            <a:avLst/>
          </a:prstGeom>
          <a:noFill/>
          <a:ln w="28575">
            <a:solidFill>
              <a:schemeClr val="bg1"/>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TextBox 10">
            <a:extLst>
              <a:ext uri="{FF2B5EF4-FFF2-40B4-BE49-F238E27FC236}">
                <a16:creationId xmlns:a16="http://schemas.microsoft.com/office/drawing/2014/main" id="{753A76E2-A97F-35DD-4D4F-1A96EEB13F76}"/>
              </a:ext>
            </a:extLst>
          </p:cNvPr>
          <p:cNvSpPr txBox="1"/>
          <p:nvPr/>
        </p:nvSpPr>
        <p:spPr>
          <a:xfrm>
            <a:off x="535641" y="6222527"/>
            <a:ext cx="11120718" cy="369332"/>
          </a:xfrm>
          <a:prstGeom prst="rect">
            <a:avLst/>
          </a:prstGeom>
          <a:noFill/>
        </p:spPr>
        <p:txBody>
          <a:bodyPr wrap="square" rtlCol="0">
            <a:spAutoFit/>
          </a:bodyPr>
          <a:lstStyle/>
          <a:p>
            <a:r>
              <a:rPr lang="en-US" dirty="0"/>
              <a:t>GitHub URL: </a:t>
            </a:r>
            <a:r>
              <a:rPr lang="en-US" dirty="0">
                <a:solidFill>
                  <a:srgbClr val="1C7DDB"/>
                </a:solidFill>
                <a:hlinkClick r:id="rId4"/>
              </a:rPr>
              <a:t>GitHub Data Wrangling Repo Link</a:t>
            </a:r>
            <a:endParaRPr lang="en-US" dirty="0">
              <a:solidFill>
                <a:srgbClr val="1C7DDB"/>
              </a:solidFill>
            </a:endParaRPr>
          </a:p>
        </p:txBody>
      </p:sp>
    </p:spTree>
    <p:extLst>
      <p:ext uri="{BB962C8B-B14F-4D97-AF65-F5344CB8AC3E}">
        <p14:creationId xmlns:p14="http://schemas.microsoft.com/office/powerpoint/2010/main" val="993200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698039"/>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SQLite3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0"/>
            <a:ext cx="12192000" cy="1161540"/>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32880"/>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061737"/>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331068"/>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165390"/>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with SQLite3</a:t>
            </a:r>
          </a:p>
        </p:txBody>
      </p:sp>
      <p:sp>
        <p:nvSpPr>
          <p:cNvPr id="17" name="Oval 16">
            <a:extLst>
              <a:ext uri="{FF2B5EF4-FFF2-40B4-BE49-F238E27FC236}">
                <a16:creationId xmlns:a16="http://schemas.microsoft.com/office/drawing/2014/main" id="{2C82D65F-1EA8-4942-B1EE-C0FEDAAC0172}"/>
              </a:ext>
            </a:extLst>
          </p:cNvPr>
          <p:cNvSpPr/>
          <p:nvPr/>
        </p:nvSpPr>
        <p:spPr>
          <a:xfrm>
            <a:off x="956186" y="701889"/>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TextBox 4">
            <a:extLst>
              <a:ext uri="{FF2B5EF4-FFF2-40B4-BE49-F238E27FC236}">
                <a16:creationId xmlns:a16="http://schemas.microsoft.com/office/drawing/2014/main" id="{3360C444-66B6-A90E-3A0B-520C6B6D5636}"/>
              </a:ext>
            </a:extLst>
          </p:cNvPr>
          <p:cNvSpPr txBox="1"/>
          <p:nvPr/>
        </p:nvSpPr>
        <p:spPr>
          <a:xfrm>
            <a:off x="838200" y="5971445"/>
            <a:ext cx="10975838" cy="369332"/>
          </a:xfrm>
          <a:prstGeom prst="rect">
            <a:avLst/>
          </a:prstGeom>
          <a:noFill/>
        </p:spPr>
        <p:txBody>
          <a:bodyPr wrap="square" rtlCol="0">
            <a:spAutoFit/>
          </a:bodyPr>
          <a:lstStyle/>
          <a:p>
            <a:r>
              <a:rPr lang="en-US" dirty="0"/>
              <a:t>GitHub URL: </a:t>
            </a:r>
            <a:r>
              <a:rPr lang="en-US" u="sng" dirty="0">
                <a:hlinkClick r:id="rId5"/>
              </a:rPr>
              <a:t>GitHub SQL Repo Link</a:t>
            </a:r>
            <a:endParaRPr lang="en-US" dirty="0"/>
          </a:p>
        </p:txBody>
      </p:sp>
    </p:spTree>
    <p:extLst>
      <p:ext uri="{BB962C8B-B14F-4D97-AF65-F5344CB8AC3E}">
        <p14:creationId xmlns:p14="http://schemas.microsoft.com/office/powerpoint/2010/main" val="37148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11327"/>
            <a:ext cx="10515600" cy="4731244"/>
          </a:xfrm>
        </p:spPr>
        <p:txBody>
          <a:bodyPr>
            <a:normAutofit/>
          </a:bodyPr>
          <a:lstStyle/>
          <a:p>
            <a:r>
              <a:rPr lang="en-US" dirty="0"/>
              <a:t>Matplotlib and Seaborn</a:t>
            </a:r>
          </a:p>
          <a:p>
            <a:pPr lvl="1"/>
            <a:r>
              <a:rPr lang="en-US" dirty="0"/>
              <a:t>Functions from the Matplotlib and Seaborn libraries are used to visualize the data through scatterplots, bar charts, and line charts.</a:t>
            </a:r>
          </a:p>
          <a:p>
            <a:pPr lvl="1"/>
            <a:r>
              <a:rPr lang="en-US" dirty="0"/>
              <a:t>The plots and charts are used to understand more about the relationships between several features, such as:</a:t>
            </a:r>
          </a:p>
          <a:p>
            <a:pPr lvl="2"/>
            <a:r>
              <a:rPr lang="en-US" sz="2400" dirty="0"/>
              <a:t>The relationship between flight number and launch site</a:t>
            </a:r>
          </a:p>
          <a:p>
            <a:pPr lvl="2"/>
            <a:r>
              <a:rPr lang="en-US" sz="2400" dirty="0"/>
              <a:t>The relationship between payload mass and launch site</a:t>
            </a:r>
          </a:p>
          <a:p>
            <a:pPr lvl="2"/>
            <a:r>
              <a:rPr lang="en-US" sz="2400" dirty="0"/>
              <a:t>The relationship between success rate and orbit type</a:t>
            </a:r>
          </a:p>
          <a:p>
            <a:endParaRPr lang="en-US" sz="30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5483"/>
            <a:ext cx="12192000" cy="1249984"/>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767" y="123450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664" y="1311554"/>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117354"/>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 with Matplotlib and Seaborn</a:t>
            </a:r>
          </a:p>
        </p:txBody>
      </p:sp>
      <p:sp>
        <p:nvSpPr>
          <p:cNvPr id="18" name="Oval 17">
            <a:extLst>
              <a:ext uri="{FF2B5EF4-FFF2-40B4-BE49-F238E27FC236}">
                <a16:creationId xmlns:a16="http://schemas.microsoft.com/office/drawing/2014/main" id="{DBBB4683-E0B0-834B-8E4D-36DA5FE88C32}"/>
              </a:ext>
            </a:extLst>
          </p:cNvPr>
          <p:cNvSpPr/>
          <p:nvPr/>
        </p:nvSpPr>
        <p:spPr>
          <a:xfrm>
            <a:off x="956186" y="66630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 name="TextBox 4">
            <a:extLst>
              <a:ext uri="{FF2B5EF4-FFF2-40B4-BE49-F238E27FC236}">
                <a16:creationId xmlns:a16="http://schemas.microsoft.com/office/drawing/2014/main" id="{60629ED1-ECBC-13BB-3AB4-C9122B0D7C6C}"/>
              </a:ext>
            </a:extLst>
          </p:cNvPr>
          <p:cNvSpPr txBox="1"/>
          <p:nvPr/>
        </p:nvSpPr>
        <p:spPr>
          <a:xfrm>
            <a:off x="956186" y="4780817"/>
            <a:ext cx="10975838" cy="369332"/>
          </a:xfrm>
          <a:prstGeom prst="rect">
            <a:avLst/>
          </a:prstGeom>
          <a:noFill/>
        </p:spPr>
        <p:txBody>
          <a:bodyPr wrap="square" rtlCol="0">
            <a:spAutoFit/>
          </a:bodyPr>
          <a:lstStyle/>
          <a:p>
            <a:r>
              <a:rPr lang="en-US" dirty="0"/>
              <a:t>GitHub URL: </a:t>
            </a:r>
            <a:r>
              <a:rPr lang="en-US" u="sng" dirty="0">
                <a:hlinkClick r:id="rId4"/>
              </a:rPr>
              <a:t>GitHub EDA Data Visualization Repo Link</a:t>
            </a:r>
            <a:endParaRPr lang="en-US" u="sng" dirty="0"/>
          </a:p>
        </p:txBody>
      </p:sp>
    </p:spTree>
    <p:extLst>
      <p:ext uri="{BB962C8B-B14F-4D97-AF65-F5344CB8AC3E}">
        <p14:creationId xmlns:p14="http://schemas.microsoft.com/office/powerpoint/2010/main" val="1867150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088C2-0CF9-FB69-7A6E-3995AA3F1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DE969-D955-77D3-06C2-F7CF0CE03D5C}"/>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9A25558-2B60-F00E-999A-4745E046365F}"/>
              </a:ext>
            </a:extLst>
          </p:cNvPr>
          <p:cNvSpPr>
            <a:spLocks noGrp="1"/>
          </p:cNvSpPr>
          <p:nvPr>
            <p:ph idx="1"/>
          </p:nvPr>
        </p:nvSpPr>
        <p:spPr>
          <a:xfrm>
            <a:off x="347382" y="1294811"/>
            <a:ext cx="11497235" cy="5031102"/>
          </a:xfrm>
        </p:spPr>
        <p:txBody>
          <a:bodyPr>
            <a:normAutofit fontScale="25000" lnSpcReduction="20000"/>
          </a:bodyPr>
          <a:lstStyle/>
          <a:p>
            <a:r>
              <a:rPr lang="en-US" sz="8800" dirty="0"/>
              <a:t>Folium</a:t>
            </a:r>
          </a:p>
          <a:p>
            <a:pPr lvl="1"/>
            <a:r>
              <a:rPr lang="en-US" sz="8000" dirty="0"/>
              <a:t>Functions from the Folium libraries are used to visualize the data through interactive maps. This is achieved through the use of folium objects. These objects include:</a:t>
            </a:r>
          </a:p>
          <a:p>
            <a:pPr marL="914400" lvl="2" indent="0">
              <a:buNone/>
            </a:pPr>
            <a:r>
              <a:rPr lang="en-US" sz="7200" dirty="0"/>
              <a:t>1</a:t>
            </a:r>
            <a:r>
              <a:rPr lang="en-US" sz="4800" dirty="0"/>
              <a:t>. </a:t>
            </a:r>
            <a:r>
              <a:rPr lang="en-US" sz="7200" dirty="0"/>
              <a:t>Markers </a:t>
            </a:r>
          </a:p>
          <a:p>
            <a:pPr lvl="3"/>
            <a:r>
              <a:rPr lang="en-US" sz="6400" dirty="0"/>
              <a:t>These are map objects used to pinpoint specific locations on a site map (e.g., launch sites).</a:t>
            </a:r>
          </a:p>
          <a:p>
            <a:pPr lvl="3"/>
            <a:r>
              <a:rPr lang="en-US" sz="6400" dirty="0"/>
              <a:t>They are added in order to:</a:t>
            </a:r>
          </a:p>
          <a:p>
            <a:pPr lvl="4"/>
            <a:r>
              <a:rPr lang="en-US" sz="5600" dirty="0"/>
              <a:t>Highlight key sites (e.g., </a:t>
            </a:r>
            <a:r>
              <a:rPr lang="en-US" sz="5600" b="1" dirty="0"/>
              <a:t>KSC LC-39A</a:t>
            </a:r>
            <a:r>
              <a:rPr lang="en-US" sz="5600" dirty="0"/>
              <a:t> for high-success launches).</a:t>
            </a:r>
          </a:p>
          <a:p>
            <a:pPr lvl="4"/>
            <a:r>
              <a:rPr lang="en-US" sz="5600" dirty="0"/>
              <a:t>Provide clickable popups with details (successful launch sites).</a:t>
            </a:r>
          </a:p>
          <a:p>
            <a:pPr marL="1257300" lvl="2" indent="-342900">
              <a:buFont typeface="+mj-lt"/>
              <a:buAutoNum type="arabicPeriod" startAt="2"/>
            </a:pPr>
            <a:r>
              <a:rPr lang="en-US" sz="7200" dirty="0"/>
              <a:t>Circles</a:t>
            </a:r>
          </a:p>
          <a:p>
            <a:pPr lvl="3"/>
            <a:r>
              <a:rPr lang="en-US" sz="6400" dirty="0"/>
              <a:t>These are radius-based zones around points of interest.</a:t>
            </a:r>
          </a:p>
          <a:p>
            <a:pPr lvl="3"/>
            <a:r>
              <a:rPr lang="en-US" sz="6400" dirty="0"/>
              <a:t>They are added in order to:</a:t>
            </a:r>
          </a:p>
          <a:p>
            <a:pPr lvl="4"/>
            <a:r>
              <a:rPr lang="en-US" sz="5600" dirty="0"/>
              <a:t>Visualize landing hazard areas</a:t>
            </a:r>
          </a:p>
          <a:p>
            <a:pPr lvl="4"/>
            <a:r>
              <a:rPr lang="en-US" sz="5600" dirty="0"/>
              <a:t>Show payload mass impact</a:t>
            </a:r>
          </a:p>
          <a:p>
            <a:pPr marL="1257300" lvl="2" indent="-342900">
              <a:buFont typeface="+mj-lt"/>
              <a:buAutoNum type="arabicPeriod" startAt="2"/>
            </a:pPr>
            <a:r>
              <a:rPr lang="en-US" sz="7200" dirty="0"/>
              <a:t>Lines</a:t>
            </a:r>
          </a:p>
          <a:p>
            <a:pPr lvl="3"/>
            <a:r>
              <a:rPr lang="en-US" sz="6400" dirty="0"/>
              <a:t>These are polylines used to connect two different points of coordinates on a map.</a:t>
            </a:r>
          </a:p>
          <a:p>
            <a:pPr lvl="3"/>
            <a:r>
              <a:rPr lang="en-US" sz="6400" dirty="0"/>
              <a:t>They are added in order to show the distance between the launch site and its proximities.</a:t>
            </a:r>
          </a:p>
          <a:p>
            <a:pPr marL="1257300" lvl="2" indent="-342900">
              <a:buFont typeface="+mj-lt"/>
              <a:buAutoNum type="arabicPeriod" startAt="2"/>
            </a:pPr>
            <a:r>
              <a:rPr lang="en-US" sz="7200" dirty="0"/>
              <a:t>GeoJSON layers</a:t>
            </a:r>
          </a:p>
          <a:p>
            <a:pPr lvl="3"/>
            <a:r>
              <a:rPr lang="en-US" sz="6400" dirty="0"/>
              <a:t>These are vector overlays.</a:t>
            </a:r>
          </a:p>
          <a:p>
            <a:pPr lvl="3"/>
            <a:r>
              <a:rPr lang="en-US" sz="6400" dirty="0"/>
              <a:t>They are used in order to:</a:t>
            </a:r>
          </a:p>
          <a:p>
            <a:pPr lvl="4"/>
            <a:r>
              <a:rPr lang="en-US" sz="6400" dirty="0"/>
              <a:t>To display regional success rate (color-coded by launch site)</a:t>
            </a:r>
          </a:p>
          <a:p>
            <a:pPr lvl="4"/>
            <a:r>
              <a:rPr lang="en-US" sz="6400" dirty="0"/>
              <a:t>Integrate external geospatial data</a:t>
            </a:r>
          </a:p>
          <a:p>
            <a:pPr marL="1257300" lvl="2" indent="-342900">
              <a:buFont typeface="+mj-lt"/>
              <a:buAutoNum type="arabicPeriod" startAt="2"/>
            </a:pPr>
            <a:endParaRPr lang="en-US" sz="4800" dirty="0"/>
          </a:p>
          <a:p>
            <a:pPr marL="914400" lvl="2" indent="0">
              <a:buNone/>
            </a:pPr>
            <a:endParaRPr lang="en-US" sz="4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58B574F0-A96D-6585-A449-E9C3C151D368}"/>
              </a:ext>
            </a:extLst>
          </p:cNvPr>
          <p:cNvSpPr/>
          <p:nvPr/>
        </p:nvSpPr>
        <p:spPr>
          <a:xfrm>
            <a:off x="0" y="-15483"/>
            <a:ext cx="12192000" cy="1118142"/>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CE8D9828-A713-9B1C-4D95-FE3FF7083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464" y="2054636"/>
            <a:ext cx="2068153" cy="747628"/>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EE63D1EE-1285-89CC-DE4F-146A13DB74F5}"/>
              </a:ext>
            </a:extLst>
          </p:cNvPr>
          <p:cNvSpPr txBox="1">
            <a:spLocks/>
          </p:cNvSpPr>
          <p:nvPr/>
        </p:nvSpPr>
        <p:spPr>
          <a:xfrm>
            <a:off x="838200" y="40564"/>
            <a:ext cx="7794812"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 with Folium</a:t>
            </a:r>
          </a:p>
        </p:txBody>
      </p:sp>
      <p:sp>
        <p:nvSpPr>
          <p:cNvPr id="18" name="Oval 17">
            <a:extLst>
              <a:ext uri="{FF2B5EF4-FFF2-40B4-BE49-F238E27FC236}">
                <a16:creationId xmlns:a16="http://schemas.microsoft.com/office/drawing/2014/main" id="{C545B6D1-3DFA-2F7A-47ED-9E22291FD957}"/>
              </a:ext>
            </a:extLst>
          </p:cNvPr>
          <p:cNvSpPr/>
          <p:nvPr/>
        </p:nvSpPr>
        <p:spPr>
          <a:xfrm>
            <a:off x="956186" y="5895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 name="TextBox 4">
            <a:extLst>
              <a:ext uri="{FF2B5EF4-FFF2-40B4-BE49-F238E27FC236}">
                <a16:creationId xmlns:a16="http://schemas.microsoft.com/office/drawing/2014/main" id="{6F4BEC93-C5D1-6C9D-CC03-8462AA80B15E}"/>
              </a:ext>
            </a:extLst>
          </p:cNvPr>
          <p:cNvSpPr txBox="1"/>
          <p:nvPr/>
        </p:nvSpPr>
        <p:spPr>
          <a:xfrm>
            <a:off x="6311152" y="5057345"/>
            <a:ext cx="5987771" cy="2123658"/>
          </a:xfrm>
          <a:prstGeom prst="rect">
            <a:avLst/>
          </a:prstGeom>
          <a:noFill/>
        </p:spPr>
        <p:txBody>
          <a:bodyPr wrap="square" rtlCol="0">
            <a:spAutoFit/>
          </a:bodyPr>
          <a:lstStyle/>
          <a:p>
            <a:pPr marL="285750" indent="-285750">
              <a:buFont typeface="Arial" panose="020B0604020202020204" pitchFamily="34" charset="0"/>
              <a:buChar char="•"/>
            </a:pPr>
            <a:r>
              <a:rPr lang="en-US" dirty="0"/>
              <a:t>The Folium library is used to:</a:t>
            </a:r>
          </a:p>
          <a:p>
            <a:pPr marL="1200150" lvl="2" indent="-285750">
              <a:buFont typeface="Arial" panose="020B0604020202020204" pitchFamily="34" charset="0"/>
              <a:buChar char="•"/>
            </a:pPr>
            <a:r>
              <a:rPr lang="en-US" sz="1600" dirty="0"/>
              <a:t>Mark all launch sites on a map</a:t>
            </a:r>
          </a:p>
          <a:p>
            <a:pPr marL="1200150" lvl="2" indent="-285750">
              <a:buFont typeface="Arial" panose="020B0604020202020204" pitchFamily="34" charset="0"/>
              <a:buChar char="•"/>
            </a:pPr>
            <a:r>
              <a:rPr lang="en-US" sz="1600" dirty="0"/>
              <a:t>Mark the succeeded launches and failed launches for each site on the map</a:t>
            </a:r>
          </a:p>
          <a:p>
            <a:pPr marL="1200150" lvl="2" indent="-285750">
              <a:buFont typeface="Arial" panose="020B0604020202020204" pitchFamily="34" charset="0"/>
              <a:buChar char="•"/>
            </a:pPr>
            <a:r>
              <a:rPr lang="en-US" sz="1600" dirty="0"/>
              <a:t>Mark the distances between a launch site to its proximities such as the nearest city, railway, or highway</a:t>
            </a:r>
          </a:p>
          <a:p>
            <a:pPr lvl="2"/>
            <a:endParaRPr lang="en-US" sz="1600" dirty="0"/>
          </a:p>
          <a:p>
            <a:endParaRPr lang="en-US" dirty="0"/>
          </a:p>
        </p:txBody>
      </p:sp>
      <p:sp>
        <p:nvSpPr>
          <p:cNvPr id="7" name="TextBox 6">
            <a:extLst>
              <a:ext uri="{FF2B5EF4-FFF2-40B4-BE49-F238E27FC236}">
                <a16:creationId xmlns:a16="http://schemas.microsoft.com/office/drawing/2014/main" id="{175EDC19-99A2-AACF-8674-1CD7F15D7394}"/>
              </a:ext>
            </a:extLst>
          </p:cNvPr>
          <p:cNvSpPr txBox="1"/>
          <p:nvPr/>
        </p:nvSpPr>
        <p:spPr>
          <a:xfrm>
            <a:off x="347382" y="6325913"/>
            <a:ext cx="6080257" cy="646331"/>
          </a:xfrm>
          <a:prstGeom prst="rect">
            <a:avLst/>
          </a:prstGeom>
          <a:noFill/>
        </p:spPr>
        <p:txBody>
          <a:bodyPr wrap="square" rtlCol="0">
            <a:spAutoFit/>
          </a:bodyPr>
          <a:lstStyle/>
          <a:p>
            <a:r>
              <a:rPr lang="en-US" dirty="0"/>
              <a:t>GitHub URL: </a:t>
            </a:r>
            <a:r>
              <a:rPr lang="en-US" u="sng" dirty="0">
                <a:hlinkClick r:id="rId4"/>
              </a:rPr>
              <a:t>GitHub Folium Maps Repo Link</a:t>
            </a:r>
            <a:endParaRPr lang="en-US" u="sng" dirty="0"/>
          </a:p>
          <a:p>
            <a:endParaRPr lang="en-US" dirty="0"/>
          </a:p>
        </p:txBody>
      </p:sp>
    </p:spTree>
    <p:extLst>
      <p:ext uri="{BB962C8B-B14F-4D97-AF65-F5344CB8AC3E}">
        <p14:creationId xmlns:p14="http://schemas.microsoft.com/office/powerpoint/2010/main" val="196173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3866" y="85807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 with Dash by plotly</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TextBox 6">
            <a:extLst>
              <a:ext uri="{FF2B5EF4-FFF2-40B4-BE49-F238E27FC236}">
                <a16:creationId xmlns:a16="http://schemas.microsoft.com/office/drawing/2014/main" id="{7C852406-2A8D-34FE-66F6-FFC6C76B5FEF}"/>
              </a:ext>
            </a:extLst>
          </p:cNvPr>
          <p:cNvSpPr txBox="1"/>
          <p:nvPr/>
        </p:nvSpPr>
        <p:spPr>
          <a:xfrm>
            <a:off x="1025363" y="1851536"/>
            <a:ext cx="10141273" cy="4370427"/>
          </a:xfrm>
          <a:prstGeom prst="rect">
            <a:avLst/>
          </a:prstGeom>
          <a:noFill/>
        </p:spPr>
        <p:txBody>
          <a:bodyPr wrap="square" rtlCol="0">
            <a:spAutoFit/>
          </a:bodyPr>
          <a:lstStyle/>
          <a:p>
            <a:pPr marL="342900" indent="-342900">
              <a:buFont typeface="Arial" panose="020B0604020202020204" pitchFamily="34" charset="0"/>
              <a:buChar char="•"/>
            </a:pPr>
            <a:r>
              <a:rPr lang="en-US" sz="2400" dirty="0"/>
              <a:t>Dash</a:t>
            </a:r>
          </a:p>
          <a:p>
            <a:pPr marL="800100" lvl="1" indent="-342900">
              <a:buFont typeface="Arial" panose="020B0604020202020204" pitchFamily="34" charset="0"/>
              <a:buChar char="•"/>
            </a:pPr>
            <a:r>
              <a:rPr lang="en-US" sz="2000" dirty="0"/>
              <a:t>Functions from Dash are used to generate an interactive site where we can toggle the input using a dropdown menu and a range slider.</a:t>
            </a:r>
          </a:p>
          <a:p>
            <a:pPr marL="800100" lvl="1" indent="-342900">
              <a:buFont typeface="Arial" panose="020B0604020202020204" pitchFamily="34" charset="0"/>
              <a:buChar char="•"/>
            </a:pPr>
            <a:r>
              <a:rPr lang="en-US" sz="2000" dirty="0"/>
              <a:t>The dropdown allows the user to choose the specific launch site whose data you want to visualize.</a:t>
            </a:r>
          </a:p>
          <a:p>
            <a:pPr marL="800100" lvl="1" indent="-342900">
              <a:buFont typeface="Arial" panose="020B0604020202020204" pitchFamily="34" charset="0"/>
              <a:buChar char="•"/>
            </a:pPr>
            <a:r>
              <a:rPr lang="en-US" sz="2000" dirty="0"/>
              <a:t>The range slider is added in order to customize the payload mass ranges.</a:t>
            </a:r>
          </a:p>
          <a:p>
            <a:pPr marL="800100" lvl="1" indent="-342900">
              <a:buFont typeface="Arial" panose="020B0604020202020204" pitchFamily="34" charset="0"/>
              <a:buChar char="•"/>
            </a:pPr>
            <a:r>
              <a:rPr lang="en-US" sz="2000" dirty="0"/>
              <a:t>This allows scatterplots for different payload masses and the mission outcome to be plotted.</a:t>
            </a:r>
          </a:p>
          <a:p>
            <a:pPr marL="800100" lvl="1" indent="-342900">
              <a:buFont typeface="Arial" panose="020B0604020202020204" pitchFamily="34" charset="0"/>
              <a:buChar char="•"/>
            </a:pPr>
            <a:r>
              <a:rPr lang="en-US" sz="2000" dirty="0"/>
              <a:t>This allows us to gain insights on the relationship between and payload mass and the mission outcome.</a:t>
            </a:r>
          </a:p>
          <a:p>
            <a:pPr marL="800100" lvl="1" indent="-342900">
              <a:buFont typeface="Arial" panose="020B0604020202020204" pitchFamily="34" charset="0"/>
              <a:buChar char="•"/>
            </a:pPr>
            <a:r>
              <a:rPr lang="en-US" sz="2000" dirty="0"/>
              <a:t>Using a pie chart and a scatterplot, the interactive site shows:</a:t>
            </a:r>
          </a:p>
          <a:p>
            <a:pPr marL="1200150" lvl="2" indent="-285750">
              <a:buFont typeface="Arial" panose="020B0604020202020204" pitchFamily="34" charset="0"/>
              <a:buChar char="•"/>
            </a:pPr>
            <a:r>
              <a:rPr lang="en-US" dirty="0"/>
              <a:t>The total success launches from each launch site.</a:t>
            </a:r>
          </a:p>
          <a:p>
            <a:pPr marL="1200150" lvl="2" indent="-285750">
              <a:buFont typeface="Arial" panose="020B0604020202020204" pitchFamily="34" charset="0"/>
              <a:buChar char="•"/>
            </a:pPr>
            <a:r>
              <a:rPr lang="en-US" dirty="0"/>
              <a:t>The correlation between payload mass and mission outcome (success or failure) for each launch site.</a:t>
            </a:r>
          </a:p>
        </p:txBody>
      </p:sp>
      <p:sp>
        <p:nvSpPr>
          <p:cNvPr id="8" name="TextBox 7">
            <a:extLst>
              <a:ext uri="{FF2B5EF4-FFF2-40B4-BE49-F238E27FC236}">
                <a16:creationId xmlns:a16="http://schemas.microsoft.com/office/drawing/2014/main" id="{D1260489-AF91-A3AE-A6DC-D7D24CD84F56}"/>
              </a:ext>
            </a:extLst>
          </p:cNvPr>
          <p:cNvSpPr txBox="1"/>
          <p:nvPr/>
        </p:nvSpPr>
        <p:spPr>
          <a:xfrm>
            <a:off x="1025363" y="6250717"/>
            <a:ext cx="6080257" cy="646331"/>
          </a:xfrm>
          <a:prstGeom prst="rect">
            <a:avLst/>
          </a:prstGeom>
          <a:noFill/>
        </p:spPr>
        <p:txBody>
          <a:bodyPr wrap="square" rtlCol="0">
            <a:spAutoFit/>
          </a:bodyPr>
          <a:lstStyle/>
          <a:p>
            <a:r>
              <a:rPr lang="en-US" dirty="0"/>
              <a:t>GitHub URL: </a:t>
            </a:r>
            <a:r>
              <a:rPr lang="en-US" u="sng" dirty="0">
                <a:hlinkClick r:id="rId3"/>
              </a:rPr>
              <a:t>GitHub Plotly Dash App Repo Link</a:t>
            </a:r>
            <a:endParaRPr lang="en-US" u="sng" dirty="0"/>
          </a:p>
          <a:p>
            <a:endParaRPr lang="en-US" dirty="0"/>
          </a:p>
        </p:txBody>
      </p:sp>
    </p:spTree>
    <p:extLst>
      <p:ext uri="{BB962C8B-B14F-4D97-AF65-F5344CB8AC3E}">
        <p14:creationId xmlns:p14="http://schemas.microsoft.com/office/powerpoint/2010/main" val="871149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753229"/>
            <a:ext cx="10515600" cy="4791782"/>
          </a:xfrm>
        </p:spPr>
        <p:txBody>
          <a:bodyPr>
            <a:normAutofit lnSpcReduction="10000"/>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Use one-hot encoding to turn categorical data into numerical data</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Test model accuracy on the testing set</a:t>
            </a:r>
          </a:p>
          <a:p>
            <a:pPr lvl="1"/>
            <a:r>
              <a:rPr lang="en-US" sz="2000" dirty="0"/>
              <a:t>Find the best combination of hyperparameters for each model using grid search and folds</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068" y="2418791"/>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68292-3475-A424-BEB8-0C84293E7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9850CA-6705-1F11-DFBA-E930A97C7EE3}"/>
              </a:ext>
            </a:extLst>
          </p:cNvPr>
          <p:cNvSpPr>
            <a:spLocks noGrp="1"/>
          </p:cNvSpPr>
          <p:nvPr>
            <p:ph type="title"/>
          </p:nvPr>
        </p:nvSpPr>
        <p:spPr>
          <a:xfrm>
            <a:off x="0" y="0"/>
            <a:ext cx="12192000" cy="1302353"/>
          </a:xfrm>
          <a:solidFill>
            <a:schemeClr val="bg1">
              <a:lumMod val="50000"/>
            </a:schemeClr>
          </a:solidFill>
        </p:spPr>
        <p:txBody>
          <a:bodyPr/>
          <a:lstStyle/>
          <a:p>
            <a:br>
              <a:rPr lang="en-US" dirty="0"/>
            </a:br>
            <a:endParaRPr lang="en-US" dirty="0"/>
          </a:p>
        </p:txBody>
      </p:sp>
      <p:sp>
        <p:nvSpPr>
          <p:cNvPr id="4" name="TextBox 3">
            <a:extLst>
              <a:ext uri="{FF2B5EF4-FFF2-40B4-BE49-F238E27FC236}">
                <a16:creationId xmlns:a16="http://schemas.microsoft.com/office/drawing/2014/main" id="{ACA6FAF1-D183-8650-4D53-81624BF68C73}"/>
              </a:ext>
            </a:extLst>
          </p:cNvPr>
          <p:cNvSpPr txBox="1"/>
          <p:nvPr/>
        </p:nvSpPr>
        <p:spPr>
          <a:xfrm>
            <a:off x="1120588" y="-134506"/>
            <a:ext cx="8480611" cy="1369606"/>
          </a:xfrm>
          <a:prstGeom prst="rect">
            <a:avLst/>
          </a:prstGeom>
          <a:noFill/>
        </p:spPr>
        <p:txBody>
          <a:bodyPr wrap="square" rtlCol="0">
            <a:spAutoFit/>
          </a:bodyPr>
          <a:lstStyle/>
          <a:p>
            <a:r>
              <a:rPr lang="en-US" sz="4600" dirty="0">
                <a:solidFill>
                  <a:schemeClr val="bg1"/>
                </a:solidFill>
                <a:latin typeface="Tw Cen MT Condensed" panose="020B0606020104020203" pitchFamily="34" charset="0"/>
              </a:rPr>
              <a:t>METHODOLOGY</a:t>
            </a:r>
            <a:r>
              <a:rPr lang="en-US" sz="5400" b="1" dirty="0">
                <a:solidFill>
                  <a:schemeClr val="bg1"/>
                </a:solidFill>
                <a:latin typeface="Tw Cen MT Condensed" panose="020B0606020104020203" pitchFamily="34" charset="77"/>
              </a:rPr>
              <a:t> </a:t>
            </a:r>
            <a:endParaRPr lang="en-US" sz="2900" b="1" dirty="0">
              <a:solidFill>
                <a:schemeClr val="bg1"/>
              </a:solidFill>
              <a:latin typeface="Tw Cen MT Condensed" panose="020B0606020104020203" pitchFamily="34" charset="77"/>
            </a:endParaRPr>
          </a:p>
          <a:p>
            <a:r>
              <a:rPr lang="en-US" sz="2900" b="1" dirty="0">
                <a:solidFill>
                  <a:schemeClr val="bg1"/>
                </a:solidFill>
                <a:latin typeface="Tw Cen MT Condensed" panose="020B0606020104020203" pitchFamily="34" charset="77"/>
              </a:rPr>
              <a:t>       Machine Learning Prediction</a:t>
            </a:r>
            <a:endParaRPr lang="en-US" sz="2900" dirty="0">
              <a:solidFill>
                <a:schemeClr val="bg1"/>
              </a:solidFill>
              <a:latin typeface="Tw Cen MT Condensed" panose="020B0606020104020203" pitchFamily="34" charset="0"/>
            </a:endParaRPr>
          </a:p>
        </p:txBody>
      </p:sp>
      <p:sp>
        <p:nvSpPr>
          <p:cNvPr id="7" name="Content Placeholder 2">
            <a:extLst>
              <a:ext uri="{FF2B5EF4-FFF2-40B4-BE49-F238E27FC236}">
                <a16:creationId xmlns:a16="http://schemas.microsoft.com/office/drawing/2014/main" id="{37DECDD5-7854-7A8C-3CD3-E9FA690DA3AC}"/>
              </a:ext>
            </a:extLst>
          </p:cNvPr>
          <p:cNvSpPr>
            <a:spLocks noGrp="1"/>
          </p:cNvSpPr>
          <p:nvPr>
            <p:ph idx="1"/>
          </p:nvPr>
        </p:nvSpPr>
        <p:spPr>
          <a:xfrm>
            <a:off x="838200" y="1436859"/>
            <a:ext cx="10515600" cy="5268552"/>
          </a:xfrm>
        </p:spPr>
        <p:txBody>
          <a:bodyPr>
            <a:normAutofit/>
          </a:bodyPr>
          <a:lstStyle/>
          <a:p>
            <a:r>
              <a:rPr lang="en-US" sz="2400" u="sng" dirty="0"/>
              <a:t>Machine Learning Flowchart</a:t>
            </a:r>
            <a:r>
              <a:rPr lang="en-US" sz="2400" dirty="0"/>
              <a:t>:</a:t>
            </a:r>
            <a:endParaRPr lang="en-US" sz="2000" dirty="0"/>
          </a:p>
          <a:p>
            <a:pPr lvl="1"/>
            <a:endParaRPr lang="en-US" sz="2000" dirty="0"/>
          </a:p>
          <a:p>
            <a:endParaRPr lang="en-US" sz="2000" dirty="0"/>
          </a:p>
          <a:p>
            <a:pPr lvl="1"/>
            <a:endParaRPr lang="en-US" sz="1600" dirty="0"/>
          </a:p>
        </p:txBody>
      </p:sp>
      <p:sp>
        <p:nvSpPr>
          <p:cNvPr id="3" name="Oval 2">
            <a:extLst>
              <a:ext uri="{FF2B5EF4-FFF2-40B4-BE49-F238E27FC236}">
                <a16:creationId xmlns:a16="http://schemas.microsoft.com/office/drawing/2014/main" id="{7E441E8C-72E3-B8A0-77D3-93F607D78602}"/>
              </a:ext>
            </a:extLst>
          </p:cNvPr>
          <p:cNvSpPr/>
          <p:nvPr/>
        </p:nvSpPr>
        <p:spPr>
          <a:xfrm>
            <a:off x="1228165" y="748794"/>
            <a:ext cx="439271" cy="391457"/>
          </a:xfrm>
          <a:prstGeom prst="ellipse">
            <a:avLst/>
          </a:prstGeom>
          <a:noFill/>
          <a:ln w="28575">
            <a:solidFill>
              <a:schemeClr val="bg1"/>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TextBox 10">
            <a:extLst>
              <a:ext uri="{FF2B5EF4-FFF2-40B4-BE49-F238E27FC236}">
                <a16:creationId xmlns:a16="http://schemas.microsoft.com/office/drawing/2014/main" id="{9C447FF4-FA28-1433-E5BF-D72FA285274D}"/>
              </a:ext>
            </a:extLst>
          </p:cNvPr>
          <p:cNvSpPr txBox="1"/>
          <p:nvPr/>
        </p:nvSpPr>
        <p:spPr>
          <a:xfrm>
            <a:off x="838200" y="5938134"/>
            <a:ext cx="11120718" cy="369332"/>
          </a:xfrm>
          <a:prstGeom prst="rect">
            <a:avLst/>
          </a:prstGeom>
          <a:noFill/>
        </p:spPr>
        <p:txBody>
          <a:bodyPr wrap="square" rtlCol="0">
            <a:spAutoFit/>
          </a:bodyPr>
          <a:lstStyle/>
          <a:p>
            <a:r>
              <a:rPr lang="en-US" dirty="0"/>
              <a:t>GitHub URL: </a:t>
            </a:r>
            <a:r>
              <a:rPr lang="en-US" dirty="0">
                <a:solidFill>
                  <a:srgbClr val="1C7DDB"/>
                </a:solidFill>
                <a:hlinkClick r:id="rId2"/>
              </a:rPr>
              <a:t>GitHub Machine Learning Prediction Repo Link</a:t>
            </a:r>
            <a:endParaRPr lang="en-US" dirty="0">
              <a:solidFill>
                <a:srgbClr val="1C7DDB"/>
              </a:solidFill>
            </a:endParaRPr>
          </a:p>
        </p:txBody>
      </p:sp>
      <p:pic>
        <p:nvPicPr>
          <p:cNvPr id="6" name="Picture 5">
            <a:extLst>
              <a:ext uri="{FF2B5EF4-FFF2-40B4-BE49-F238E27FC236}">
                <a16:creationId xmlns:a16="http://schemas.microsoft.com/office/drawing/2014/main" id="{00AF085C-9FF1-4839-B331-C687CC1AE234}"/>
              </a:ext>
            </a:extLst>
          </p:cNvPr>
          <p:cNvPicPr>
            <a:picLocks noChangeAspect="1"/>
          </p:cNvPicPr>
          <p:nvPr/>
        </p:nvPicPr>
        <p:blipFill>
          <a:blip r:embed="rId3"/>
          <a:stretch>
            <a:fillRect/>
          </a:stretch>
        </p:blipFill>
        <p:spPr>
          <a:xfrm>
            <a:off x="0" y="2271532"/>
            <a:ext cx="12192000" cy="3369994"/>
          </a:xfrm>
          <a:prstGeom prst="rect">
            <a:avLst/>
          </a:prstGeom>
        </p:spPr>
      </p:pic>
    </p:spTree>
    <p:extLst>
      <p:ext uri="{BB962C8B-B14F-4D97-AF65-F5344CB8AC3E}">
        <p14:creationId xmlns:p14="http://schemas.microsoft.com/office/powerpoint/2010/main" val="3199681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7308081-B4B0-CB25-301D-0E4C1598C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2C1796-383B-2C5D-0B93-319DFF429E33}"/>
              </a:ext>
            </a:extLst>
          </p:cNvPr>
          <p:cNvSpPr/>
          <p:nvPr/>
        </p:nvSpPr>
        <p:spPr>
          <a:xfrm>
            <a:off x="447367" y="349624"/>
            <a:ext cx="11297265" cy="5898281"/>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97794"/>
            <a:ext cx="11143068" cy="382554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bg1"/>
                </a:solidFill>
                <a:latin typeface="Tw Cen MT" panose="020B0602020104020603" pitchFamily="34" charset="0"/>
              </a:rPr>
              <a:t>Executive Summary</a:t>
            </a:r>
          </a:p>
          <a:p>
            <a:pPr>
              <a:lnSpc>
                <a:spcPct val="100000"/>
              </a:lnSpc>
              <a:spcBef>
                <a:spcPts val="1400"/>
              </a:spcBef>
            </a:pPr>
            <a:r>
              <a:rPr lang="en-US" dirty="0">
                <a:solidFill>
                  <a:schemeClr val="bg1"/>
                </a:solidFill>
                <a:latin typeface="Tw Cen MT" panose="020B0602020104020603" pitchFamily="34" charset="0"/>
              </a:rPr>
              <a:t>Introduction</a:t>
            </a:r>
          </a:p>
          <a:p>
            <a:pPr>
              <a:lnSpc>
                <a:spcPct val="100000"/>
              </a:lnSpc>
              <a:spcBef>
                <a:spcPts val="1400"/>
              </a:spcBef>
            </a:pPr>
            <a:r>
              <a:rPr lang="en-US" dirty="0">
                <a:solidFill>
                  <a:schemeClr val="bg1"/>
                </a:solidFill>
                <a:latin typeface="Tw Cen MT" panose="020B0602020104020603" pitchFamily="34" charset="0"/>
              </a:rPr>
              <a:t>Methodology</a:t>
            </a:r>
          </a:p>
          <a:p>
            <a:pPr>
              <a:lnSpc>
                <a:spcPct val="100000"/>
              </a:lnSpc>
              <a:spcBef>
                <a:spcPts val="1400"/>
              </a:spcBef>
            </a:pPr>
            <a:r>
              <a:rPr lang="en-US" dirty="0">
                <a:solidFill>
                  <a:schemeClr val="bg1"/>
                </a:solidFill>
                <a:latin typeface="Tw Cen MT" panose="020B0602020104020603" pitchFamily="34" charset="0"/>
              </a:rPr>
              <a:t>Results</a:t>
            </a:r>
          </a:p>
          <a:p>
            <a:pPr>
              <a:lnSpc>
                <a:spcPct val="100000"/>
              </a:lnSpc>
              <a:spcBef>
                <a:spcPts val="1400"/>
              </a:spcBef>
            </a:pPr>
            <a:r>
              <a:rPr lang="en-US" dirty="0">
                <a:solidFill>
                  <a:schemeClr val="bg1"/>
                </a:solidFill>
                <a:latin typeface="Tw Cen MT" panose="020B0602020104020603" pitchFamily="34" charset="0"/>
              </a:rPr>
              <a:t>Conclusion</a:t>
            </a:r>
          </a:p>
          <a:p>
            <a:pPr>
              <a:lnSpc>
                <a:spcPct val="100000"/>
              </a:lnSpc>
              <a:spcBef>
                <a:spcPts val="1400"/>
              </a:spcBef>
            </a:pPr>
            <a:r>
              <a:rPr lang="en-US" dirty="0">
                <a:solidFill>
                  <a:schemeClr val="bg1"/>
                </a:solidFill>
                <a:latin typeface="Tw Cen MT" panose="020B0602020104020603"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610095"/>
            <a:ext cx="10515600" cy="6569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dirty="0">
                <a:solidFill>
                  <a:schemeClr val="bg1"/>
                </a:solidFill>
                <a:latin typeface="Tw Cen MT Condensed" panose="020B0606020104020203" pitchFamily="34"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0"/>
            <a:ext cx="12192000" cy="909342"/>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3718" y="172882"/>
            <a:ext cx="9667626" cy="69631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
        <p:nvSpPr>
          <p:cNvPr id="6" name="Content Placeholder 5">
            <a:extLst>
              <a:ext uri="{FF2B5EF4-FFF2-40B4-BE49-F238E27FC236}">
                <a16:creationId xmlns:a16="http://schemas.microsoft.com/office/drawing/2014/main" id="{EBC970BE-E7AB-E8E6-B01A-22A8952AC1CC}"/>
              </a:ext>
            </a:extLst>
          </p:cNvPr>
          <p:cNvSpPr>
            <a:spLocks noGrp="1"/>
          </p:cNvSpPr>
          <p:nvPr>
            <p:ph idx="1"/>
          </p:nvPr>
        </p:nvSpPr>
        <p:spPr>
          <a:xfrm>
            <a:off x="838200" y="909342"/>
            <a:ext cx="10515600" cy="5751433"/>
          </a:xfrm>
        </p:spPr>
        <p:txBody>
          <a:bodyPr/>
          <a:lstStyle/>
          <a:p>
            <a:r>
              <a:rPr lang="en-US" sz="2000" dirty="0"/>
              <a:t>The results are split into 5 sections</a:t>
            </a:r>
            <a:r>
              <a:rPr lang="en-US" sz="2400" dirty="0"/>
              <a:t>:</a:t>
            </a:r>
          </a:p>
          <a:p>
            <a:pPr lvl="1"/>
            <a:r>
              <a:rPr lang="en-US" sz="1600" dirty="0"/>
              <a:t>SQL (EDA with SQL)</a:t>
            </a:r>
          </a:p>
          <a:p>
            <a:pPr lvl="1"/>
            <a:r>
              <a:rPr lang="en-US" sz="1600" dirty="0"/>
              <a:t>Matplotlib and Seaborn (EDA with Visualization)</a:t>
            </a:r>
          </a:p>
          <a:p>
            <a:pPr lvl="1"/>
            <a:r>
              <a:rPr lang="en-US" sz="1600" dirty="0"/>
              <a:t>Folium</a:t>
            </a:r>
          </a:p>
          <a:p>
            <a:pPr lvl="1"/>
            <a:r>
              <a:rPr lang="en-US" sz="1600" dirty="0"/>
              <a:t>Dash</a:t>
            </a:r>
          </a:p>
          <a:p>
            <a:pPr lvl="1"/>
            <a:r>
              <a:rPr lang="en-US" sz="1600" dirty="0"/>
              <a:t>Predictive Analysis </a:t>
            </a:r>
          </a:p>
          <a:p>
            <a:pPr marL="457200" indent="-457200">
              <a:buFont typeface="+mj-lt"/>
              <a:buAutoNum type="arabicPeriod"/>
            </a:pPr>
            <a:r>
              <a:rPr lang="en-US" sz="2000" u="sng" dirty="0"/>
              <a:t>Exploratory Data Analysis with Visualization</a:t>
            </a:r>
          </a:p>
          <a:p>
            <a:pPr lvl="1"/>
            <a:r>
              <a:rPr lang="en-US" sz="1800" dirty="0"/>
              <a:t>From the analysis we were able to determine</a:t>
            </a:r>
            <a:r>
              <a:rPr lang="en-US" sz="1600" dirty="0"/>
              <a:t>:</a:t>
            </a:r>
          </a:p>
          <a:p>
            <a:pPr lvl="2"/>
            <a:r>
              <a:rPr lang="en-US" sz="1600" dirty="0"/>
              <a:t>Flight Number vs. Payload Mass: Show trends in success rates over time and payload constraints.</a:t>
            </a:r>
          </a:p>
          <a:p>
            <a:pPr lvl="2"/>
            <a:r>
              <a:rPr lang="en-US" sz="1600" dirty="0"/>
              <a:t>Launch Site Analysis: Revealed site-specific success patterns.</a:t>
            </a:r>
          </a:p>
          <a:p>
            <a:pPr lvl="2"/>
            <a:r>
              <a:rPr lang="en-US" sz="1600" dirty="0"/>
              <a:t>Temporal Improvements: Demonstrated SpaceX's progress in landing reliability over successive missions.</a:t>
            </a:r>
          </a:p>
          <a:p>
            <a:pPr marL="457200" indent="-457200">
              <a:buFont typeface="+mj-lt"/>
              <a:buAutoNum type="arabicPeriod"/>
            </a:pPr>
            <a:r>
              <a:rPr lang="en-US" sz="2000" u="sng" dirty="0"/>
              <a:t>SQL (EDA with SQLite3)</a:t>
            </a:r>
          </a:p>
          <a:p>
            <a:pPr lvl="1"/>
            <a:r>
              <a:rPr lang="en-US" sz="2000" dirty="0"/>
              <a:t>The analysis done using SQL was able to determine the following key insights:</a:t>
            </a:r>
          </a:p>
          <a:p>
            <a:pPr lvl="2"/>
            <a:r>
              <a:rPr lang="en-US" sz="1600" dirty="0"/>
              <a:t>Identify unique launch sites</a:t>
            </a:r>
          </a:p>
          <a:p>
            <a:pPr lvl="2"/>
            <a:r>
              <a:rPr lang="en-US" sz="1600" dirty="0"/>
              <a:t>The average payload mass for booster version F9 v1.1 which was  determined to be 2,534 kg, suggesting its suitability for medium-weight payloads.</a:t>
            </a:r>
          </a:p>
          <a:p>
            <a:pPr lvl="2"/>
            <a:r>
              <a:rPr lang="en-US" sz="1600" dirty="0"/>
              <a:t>Success Rate: 98 out of 101 missions were successful (Success), with only 1 in-flight failure.</a:t>
            </a:r>
          </a:p>
          <a:p>
            <a:pPr lvl="2"/>
            <a:r>
              <a:rPr lang="en-US" sz="1600" dirty="0"/>
              <a:t>Max Payload Carriers: Boosters like F9 B5 B1048.4 and F9 B5 B1049.4 carried the heaviest payloads (~16,000 kg).</a:t>
            </a:r>
          </a:p>
          <a:p>
            <a:pPr lvl="2"/>
            <a:endParaRPr lang="en-US" sz="1600" dirty="0"/>
          </a:p>
          <a:p>
            <a:endParaRPr lang="en-US" dirty="0"/>
          </a:p>
        </p:txBody>
      </p:sp>
    </p:spTree>
    <p:extLst>
      <p:ext uri="{BB962C8B-B14F-4D97-AF65-F5344CB8AC3E}">
        <p14:creationId xmlns:p14="http://schemas.microsoft.com/office/powerpoint/2010/main" val="4293172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8427C-B546-9BE4-6A4B-F548F48C8E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8C645-3F4C-1E34-BB8D-855DB93DF04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6585B7CC-5E57-06E6-3689-03E8F7909FC6}"/>
              </a:ext>
            </a:extLst>
          </p:cNvPr>
          <p:cNvSpPr/>
          <p:nvPr/>
        </p:nvSpPr>
        <p:spPr>
          <a:xfrm>
            <a:off x="0" y="-1"/>
            <a:ext cx="12192000" cy="856903"/>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C6BD471-6EEE-6F74-81AC-AB60D34F9076}"/>
              </a:ext>
            </a:extLst>
          </p:cNvPr>
          <p:cNvSpPr txBox="1">
            <a:spLocks/>
          </p:cNvSpPr>
          <p:nvPr/>
        </p:nvSpPr>
        <p:spPr>
          <a:xfrm>
            <a:off x="838200" y="132735"/>
            <a:ext cx="9667626" cy="69631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
        <p:nvSpPr>
          <p:cNvPr id="6" name="Content Placeholder 5">
            <a:extLst>
              <a:ext uri="{FF2B5EF4-FFF2-40B4-BE49-F238E27FC236}">
                <a16:creationId xmlns:a16="http://schemas.microsoft.com/office/drawing/2014/main" id="{A7413E3A-FAC9-3BCC-522D-6337CB8C151F}"/>
              </a:ext>
            </a:extLst>
          </p:cNvPr>
          <p:cNvSpPr>
            <a:spLocks noGrp="1"/>
          </p:cNvSpPr>
          <p:nvPr>
            <p:ph idx="1"/>
          </p:nvPr>
        </p:nvSpPr>
        <p:spPr>
          <a:xfrm>
            <a:off x="838200" y="856903"/>
            <a:ext cx="10515600" cy="5751433"/>
          </a:xfrm>
        </p:spPr>
        <p:txBody>
          <a:bodyPr/>
          <a:lstStyle/>
          <a:p>
            <a:pPr marL="457200" indent="-457200">
              <a:buFont typeface="+mj-lt"/>
              <a:buAutoNum type="arabicPeriod" startAt="3"/>
            </a:pPr>
            <a:r>
              <a:rPr lang="en-US" sz="1800" dirty="0"/>
              <a:t>Folium</a:t>
            </a:r>
          </a:p>
          <a:p>
            <a:pPr lvl="1"/>
            <a:r>
              <a:rPr lang="en-US" sz="1600" dirty="0"/>
              <a:t>The folium results enable us to determine the location of launch sites on the map with a tremendous degree of accuracy. </a:t>
            </a:r>
          </a:p>
          <a:p>
            <a:pPr lvl="1"/>
            <a:r>
              <a:rPr lang="en-US" sz="1600" dirty="0"/>
              <a:t>It also enables us to create geolocation tags for mission launches so we can visualize where successful/failed launches occurred.</a:t>
            </a:r>
          </a:p>
          <a:p>
            <a:pPr lvl="1"/>
            <a:r>
              <a:rPr lang="en-US" sz="1600" dirty="0"/>
              <a:t>Folium also allows us to determine the proximity of launch sites to various points of interest.</a:t>
            </a:r>
          </a:p>
          <a:p>
            <a:pPr marL="457200" indent="-457200">
              <a:buFont typeface="+mj-lt"/>
              <a:buAutoNum type="arabicPeriod" startAt="4"/>
            </a:pPr>
            <a:r>
              <a:rPr lang="en-US" sz="1800" dirty="0"/>
              <a:t>Dash</a:t>
            </a:r>
          </a:p>
          <a:p>
            <a:pPr lvl="1"/>
            <a:r>
              <a:rPr lang="en-US" sz="1600" dirty="0"/>
              <a:t>Dash by plotly allows us to create customizable dashboard that allows anyone with no programming language to create visualizations of the launch data ranging from graphs and pie charts to scatterplots and bar charts.</a:t>
            </a:r>
          </a:p>
          <a:p>
            <a:pPr lvl="1"/>
            <a:r>
              <a:rPr lang="en-US" sz="1600" dirty="0"/>
              <a:t>In our case we used dash to create a dashboard that can visualize the percentage of successful/failed missions grouped by launch sites and also create a scatterplot that shows the correlation between payload mass, booster versions and success rate.</a:t>
            </a:r>
          </a:p>
          <a:p>
            <a:pPr lvl="1"/>
            <a:r>
              <a:rPr lang="en-US" sz="1600" dirty="0"/>
              <a:t>The range of the payload mass is controlled by a slider that has a rang of 0 – 10,000 kg which more than satisfies all our case scenarios.</a:t>
            </a:r>
          </a:p>
          <a:p>
            <a:pPr marL="457200" indent="-457200">
              <a:buFont typeface="+mj-lt"/>
              <a:buAutoNum type="arabicPeriod" startAt="5"/>
            </a:pPr>
            <a:r>
              <a:rPr lang="en-US" sz="1800" dirty="0"/>
              <a:t>Predictive analysis (Machine learning models)</a:t>
            </a:r>
          </a:p>
          <a:p>
            <a:pPr lvl="1"/>
            <a:r>
              <a:rPr lang="en-US" sz="1600" dirty="0"/>
              <a:t>Using sci-kit learn along with pandas we can import modules for machine learning packages.</a:t>
            </a:r>
          </a:p>
          <a:p>
            <a:pPr lvl="1"/>
            <a:r>
              <a:rPr lang="en-US" sz="1600" dirty="0"/>
              <a:t>The data was split into training and test data and fed into the ML algorithms. The ML models picked for training were: k-nearest neighbors, SVMs, logistic regression and decision tree classifiers.</a:t>
            </a:r>
          </a:p>
          <a:p>
            <a:pPr lvl="1"/>
            <a:r>
              <a:rPr lang="en-US" sz="1600" dirty="0"/>
              <a:t>Various parameters were fitted for each individual model. This is thanks to GridSearch which allows for that.</a:t>
            </a:r>
          </a:p>
          <a:p>
            <a:pPr lvl="1"/>
            <a:r>
              <a:rPr lang="en-US" sz="1600" dirty="0"/>
              <a:t>After training the models we are able to get the best parameters for each model. Afterwards test data was used on the models and the accuracy scores were obtained. This predictions and test data were used to generate confusion matrices and give us insight into which model is best for prediction.</a:t>
            </a:r>
          </a:p>
          <a:p>
            <a:pPr lvl="1"/>
            <a:endParaRPr lang="en-US" sz="1600" dirty="0"/>
          </a:p>
          <a:p>
            <a:pPr marL="457200" indent="-457200">
              <a:buFont typeface="+mj-lt"/>
              <a:buAutoNum type="arabicPeriod" startAt="3"/>
            </a:pPr>
            <a:endParaRPr lang="en-US" sz="2000" dirty="0"/>
          </a:p>
          <a:p>
            <a:endParaRPr lang="en-US" dirty="0"/>
          </a:p>
        </p:txBody>
      </p:sp>
    </p:spTree>
    <p:extLst>
      <p:ext uri="{BB962C8B-B14F-4D97-AF65-F5344CB8AC3E}">
        <p14:creationId xmlns:p14="http://schemas.microsoft.com/office/powerpoint/2010/main" val="1996968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42611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0"/>
            <a:ext cx="12192000" cy="1138770"/>
          </a:xfrm>
          <a:prstGeom prst="rect">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59282"/>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601498"/>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5" name="Picture 4">
            <a:extLst>
              <a:ext uri="{FF2B5EF4-FFF2-40B4-BE49-F238E27FC236}">
                <a16:creationId xmlns:a16="http://schemas.microsoft.com/office/drawing/2014/main" id="{0FEE86E8-1FC7-1BD5-61E9-AE2DA93EEF1D}"/>
              </a:ext>
            </a:extLst>
          </p:cNvPr>
          <p:cNvPicPr>
            <a:picLocks noChangeAspect="1"/>
          </p:cNvPicPr>
          <p:nvPr/>
        </p:nvPicPr>
        <p:blipFill>
          <a:blip r:embed="rId2"/>
          <a:stretch>
            <a:fillRect/>
          </a:stretch>
        </p:blipFill>
        <p:spPr>
          <a:xfrm>
            <a:off x="670167" y="1794775"/>
            <a:ext cx="7604257" cy="4372661"/>
          </a:xfrm>
          <a:prstGeom prst="rect">
            <a:avLst/>
          </a:prstGeom>
        </p:spPr>
      </p:pic>
      <p:sp>
        <p:nvSpPr>
          <p:cNvPr id="8" name="TextBox 7">
            <a:extLst>
              <a:ext uri="{FF2B5EF4-FFF2-40B4-BE49-F238E27FC236}">
                <a16:creationId xmlns:a16="http://schemas.microsoft.com/office/drawing/2014/main" id="{37DBA975-5772-CE7A-2790-C0D88CF27CD9}"/>
              </a:ext>
            </a:extLst>
          </p:cNvPr>
          <p:cNvSpPr txBox="1"/>
          <p:nvPr/>
        </p:nvSpPr>
        <p:spPr>
          <a:xfrm>
            <a:off x="8068235" y="1776235"/>
            <a:ext cx="391757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From the scatterplot we can see that with an increase in flights there was a corresponding increase in successful mission outcomes. </a:t>
            </a:r>
          </a:p>
          <a:p>
            <a:pPr marL="285750" indent="-285750">
              <a:buFont typeface="Arial" panose="020B0604020202020204" pitchFamily="34" charset="0"/>
              <a:buChar char="•"/>
            </a:pPr>
            <a:r>
              <a:rPr lang="en-US" dirty="0"/>
              <a:t>This may be due to an improvement in iterative design of the rockets over time. </a:t>
            </a:r>
          </a:p>
          <a:p>
            <a:pPr marL="285750" indent="-285750">
              <a:buFont typeface="Arial" panose="020B0604020202020204" pitchFamily="34" charset="0"/>
              <a:buChar char="•"/>
            </a:pPr>
            <a:r>
              <a:rPr lang="en-US" dirty="0"/>
              <a:t>Launch site CCAFS SLC 40 has the greatest number of flights indicating its consistency and reliability as a launch site. </a:t>
            </a:r>
          </a:p>
          <a:p>
            <a:pPr marL="285750" indent="-285750">
              <a:buFont typeface="Arial" panose="020B0604020202020204" pitchFamily="34" charset="0"/>
              <a:buChar char="•"/>
            </a:pPr>
            <a:r>
              <a:rPr lang="en-US" dirty="0"/>
              <a:t>VAFB SLC 4E has the fewest number of flights which might indicate its underlying unreliability as a consistent launch site.</a:t>
            </a:r>
          </a:p>
        </p:txBody>
      </p:sp>
    </p:spTree>
    <p:extLst>
      <p:ext uri="{BB962C8B-B14F-4D97-AF65-F5344CB8AC3E}">
        <p14:creationId xmlns:p14="http://schemas.microsoft.com/office/powerpoint/2010/main" val="2817786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6D6DB-4245-219A-0861-27F6D17AD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DD149-DC13-EDC4-6D17-093600E394DE}"/>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2082A231-E4F1-5190-CECC-BDB502511B69}"/>
              </a:ext>
            </a:extLst>
          </p:cNvPr>
          <p:cNvSpPr>
            <a:spLocks noGrp="1"/>
          </p:cNvSpPr>
          <p:nvPr>
            <p:ph idx="1"/>
          </p:nvPr>
        </p:nvSpPr>
        <p:spPr>
          <a:xfrm>
            <a:off x="838200" y="142611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BA47B302-6E66-1A2F-2FEA-D102819CAF86}"/>
              </a:ext>
            </a:extLst>
          </p:cNvPr>
          <p:cNvSpPr/>
          <p:nvPr/>
        </p:nvSpPr>
        <p:spPr>
          <a:xfrm>
            <a:off x="0" y="0"/>
            <a:ext cx="12192000" cy="1138770"/>
          </a:xfrm>
          <a:prstGeom prst="rect">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C51184E-6B3F-9F5B-1F4B-8CA9E5AB72CB}"/>
              </a:ext>
            </a:extLst>
          </p:cNvPr>
          <p:cNvSpPr txBox="1">
            <a:spLocks/>
          </p:cNvSpPr>
          <p:nvPr/>
        </p:nvSpPr>
        <p:spPr>
          <a:xfrm>
            <a:off x="838200" y="59282"/>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9DF29CE3-735F-DAFE-C23A-2F6139E649B4}"/>
              </a:ext>
            </a:extLst>
          </p:cNvPr>
          <p:cNvSpPr/>
          <p:nvPr/>
        </p:nvSpPr>
        <p:spPr>
          <a:xfrm>
            <a:off x="956186" y="601498"/>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TextBox 7">
            <a:extLst>
              <a:ext uri="{FF2B5EF4-FFF2-40B4-BE49-F238E27FC236}">
                <a16:creationId xmlns:a16="http://schemas.microsoft.com/office/drawing/2014/main" id="{DF0301A2-5E3A-3243-779B-C80341492674}"/>
              </a:ext>
            </a:extLst>
          </p:cNvPr>
          <p:cNvSpPr txBox="1"/>
          <p:nvPr/>
        </p:nvSpPr>
        <p:spPr>
          <a:xfrm>
            <a:off x="8335304" y="1990453"/>
            <a:ext cx="3186529"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From the scatterplot we can see a higher payload mass correlates with increased risk (more Class 0 outcomes), especially at CCAFS SLC 40.</a:t>
            </a:r>
          </a:p>
          <a:p>
            <a:pPr marL="285750" indent="-285750">
              <a:buFont typeface="Arial" panose="020B0604020202020204" pitchFamily="34" charset="0"/>
              <a:buChar char="•"/>
            </a:pPr>
            <a:r>
              <a:rPr lang="en-US" dirty="0"/>
              <a:t>Lighter payloads are consistently successful across all sites.</a:t>
            </a:r>
          </a:p>
          <a:p>
            <a:pPr marL="285750" indent="-285750">
              <a:buFont typeface="Arial" panose="020B0604020202020204" pitchFamily="34" charset="0"/>
              <a:buChar char="•"/>
            </a:pPr>
            <a:r>
              <a:rPr lang="en-US" dirty="0"/>
              <a:t>Site selection may depend on payload mass, with CCAFS SLC 40 handling heavy/large missions and others optimized for lighter loads.</a:t>
            </a:r>
          </a:p>
        </p:txBody>
      </p:sp>
      <p:pic>
        <p:nvPicPr>
          <p:cNvPr id="9" name="Picture 2">
            <a:extLst>
              <a:ext uri="{FF2B5EF4-FFF2-40B4-BE49-F238E27FC236}">
                <a16:creationId xmlns:a16="http://schemas.microsoft.com/office/drawing/2014/main" id="{1F503C75-7195-308E-ED3E-E831E207E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67" y="2044395"/>
            <a:ext cx="7319259" cy="420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305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48A0F-8861-0208-0562-54DB72B5E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A5DCDE-1E7A-F43F-1ACC-1F6DAAD3724C}"/>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3866B3D9-CBFD-7C16-0C0B-7BC862E7ECCC}"/>
              </a:ext>
            </a:extLst>
          </p:cNvPr>
          <p:cNvSpPr>
            <a:spLocks noGrp="1"/>
          </p:cNvSpPr>
          <p:nvPr>
            <p:ph idx="1"/>
          </p:nvPr>
        </p:nvSpPr>
        <p:spPr>
          <a:xfrm>
            <a:off x="838200" y="1382292"/>
            <a:ext cx="10515600" cy="4822001"/>
          </a:xfrm>
        </p:spPr>
        <p:txBody>
          <a:bodyPr>
            <a:normAutofit/>
          </a:bodyPr>
          <a:lstStyle/>
          <a:p>
            <a:r>
              <a:rPr lang="en-MY" sz="2400" dirty="0"/>
              <a:t>The relationship between mission success rate and orbit type: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C9BA705B-6626-ECC3-7684-3B4061A2F1AF}"/>
              </a:ext>
            </a:extLst>
          </p:cNvPr>
          <p:cNvSpPr/>
          <p:nvPr/>
        </p:nvSpPr>
        <p:spPr>
          <a:xfrm>
            <a:off x="0" y="0"/>
            <a:ext cx="12192000" cy="1138770"/>
          </a:xfrm>
          <a:prstGeom prst="rect">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4869E19-0303-08D2-2092-55A792160A8A}"/>
              </a:ext>
            </a:extLst>
          </p:cNvPr>
          <p:cNvSpPr txBox="1">
            <a:spLocks/>
          </p:cNvSpPr>
          <p:nvPr/>
        </p:nvSpPr>
        <p:spPr>
          <a:xfrm>
            <a:off x="838200" y="59282"/>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645B0816-23AD-DA41-9145-30C8AABA1104}"/>
              </a:ext>
            </a:extLst>
          </p:cNvPr>
          <p:cNvSpPr/>
          <p:nvPr/>
        </p:nvSpPr>
        <p:spPr>
          <a:xfrm>
            <a:off x="956186" y="601498"/>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TextBox 7">
            <a:extLst>
              <a:ext uri="{FF2B5EF4-FFF2-40B4-BE49-F238E27FC236}">
                <a16:creationId xmlns:a16="http://schemas.microsoft.com/office/drawing/2014/main" id="{F123CD97-5D82-7EDF-104E-92994739E157}"/>
              </a:ext>
            </a:extLst>
          </p:cNvPr>
          <p:cNvSpPr txBox="1"/>
          <p:nvPr/>
        </p:nvSpPr>
        <p:spPr>
          <a:xfrm>
            <a:off x="8140522" y="1956976"/>
            <a:ext cx="3186529" cy="4247317"/>
          </a:xfrm>
          <a:prstGeom prst="rect">
            <a:avLst/>
          </a:prstGeom>
          <a:noFill/>
        </p:spPr>
        <p:txBody>
          <a:bodyPr wrap="square" rtlCol="0">
            <a:spAutoFit/>
          </a:bodyPr>
          <a:lstStyle/>
          <a:p>
            <a:pPr marL="285750" indent="-285750">
              <a:buFont typeface="Arial" panose="020B0604020202020204" pitchFamily="34" charset="0"/>
              <a:buChar char="•"/>
            </a:pPr>
            <a:r>
              <a:rPr lang="en-US" dirty="0"/>
              <a:t>Established orbits (LEO, GEO, GTO) have high success rates, reflecting operational maturity.</a:t>
            </a:r>
          </a:p>
          <a:p>
            <a:pPr marL="285750" indent="-285750">
              <a:buFont typeface="Arial" panose="020B0604020202020204" pitchFamily="34" charset="0"/>
              <a:buChar char="•"/>
            </a:pPr>
            <a:r>
              <a:rPr lang="en-US" dirty="0"/>
              <a:t>Specialized/complex orbits (ES-L1, HEO, VLEO) face higher failure risks, suggesting technical hurdles or less optimized launch systems.</a:t>
            </a:r>
          </a:p>
          <a:p>
            <a:pPr marL="285750" indent="-285750">
              <a:buFont typeface="Arial" panose="020B0604020202020204" pitchFamily="34" charset="0"/>
              <a:buChar char="•"/>
            </a:pPr>
            <a:r>
              <a:rPr lang="en-US" dirty="0"/>
              <a:t>Mission planning could prioritize proven orbits for critical payloads, while newer orbits may require further testing.</a:t>
            </a:r>
          </a:p>
        </p:txBody>
      </p:sp>
      <p:pic>
        <p:nvPicPr>
          <p:cNvPr id="9" name="Picture 4">
            <a:extLst>
              <a:ext uri="{FF2B5EF4-FFF2-40B4-BE49-F238E27FC236}">
                <a16:creationId xmlns:a16="http://schemas.microsoft.com/office/drawing/2014/main" id="{9E460780-15BB-72A3-ED81-A4637519F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28" y="1855011"/>
            <a:ext cx="6907866" cy="445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430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98BE5-ADF8-A919-2B4F-BD198F7E92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B0A2B3-0A46-0A15-52FD-68B4D6F511B8}"/>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E2E1E56F-90B4-3C38-EE34-22550FA8F29E}"/>
              </a:ext>
            </a:extLst>
          </p:cNvPr>
          <p:cNvSpPr>
            <a:spLocks noGrp="1"/>
          </p:cNvSpPr>
          <p:nvPr>
            <p:ph idx="1"/>
          </p:nvPr>
        </p:nvSpPr>
        <p:spPr>
          <a:xfrm>
            <a:off x="670167" y="1407321"/>
            <a:ext cx="10515600" cy="4822001"/>
          </a:xfrm>
        </p:spPr>
        <p:txBody>
          <a:bodyPr>
            <a:normAutofit/>
          </a:bodyPr>
          <a:lstStyle/>
          <a:p>
            <a:r>
              <a:rPr lang="en-MY" sz="2400" dirty="0"/>
              <a:t>The relationship between flight number and orbit type: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18416272-473C-6F42-2038-1DD75708F41C}"/>
              </a:ext>
            </a:extLst>
          </p:cNvPr>
          <p:cNvSpPr/>
          <p:nvPr/>
        </p:nvSpPr>
        <p:spPr>
          <a:xfrm>
            <a:off x="0" y="0"/>
            <a:ext cx="12192000" cy="1138770"/>
          </a:xfrm>
          <a:prstGeom prst="rect">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4F13CF3-FF90-9794-BF94-377BA84823BA}"/>
              </a:ext>
            </a:extLst>
          </p:cNvPr>
          <p:cNvSpPr txBox="1">
            <a:spLocks/>
          </p:cNvSpPr>
          <p:nvPr/>
        </p:nvSpPr>
        <p:spPr>
          <a:xfrm>
            <a:off x="838200" y="59282"/>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B14BC372-0A55-F094-5CCD-30BE4506A890}"/>
              </a:ext>
            </a:extLst>
          </p:cNvPr>
          <p:cNvSpPr/>
          <p:nvPr/>
        </p:nvSpPr>
        <p:spPr>
          <a:xfrm>
            <a:off x="956186" y="601498"/>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TextBox 7">
            <a:extLst>
              <a:ext uri="{FF2B5EF4-FFF2-40B4-BE49-F238E27FC236}">
                <a16:creationId xmlns:a16="http://schemas.microsoft.com/office/drawing/2014/main" id="{A61B2076-4134-6352-DB7C-019BBA24058B}"/>
              </a:ext>
            </a:extLst>
          </p:cNvPr>
          <p:cNvSpPr txBox="1"/>
          <p:nvPr/>
        </p:nvSpPr>
        <p:spPr>
          <a:xfrm>
            <a:off x="8187588" y="1358297"/>
            <a:ext cx="382793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t>LEO</a:t>
            </a:r>
            <a:r>
              <a:rPr lang="en-US" dirty="0"/>
              <a:t> and </a:t>
            </a:r>
            <a:r>
              <a:rPr lang="en-US" b="1" dirty="0"/>
              <a:t>GEO</a:t>
            </a:r>
            <a:r>
              <a:rPr lang="en-US" dirty="0"/>
              <a:t> dominate mission history, while newer/niche orbits emerge as flight numbers increase.</a:t>
            </a:r>
          </a:p>
          <a:p>
            <a:pPr marL="285750" indent="-285750">
              <a:buFont typeface="Arial" panose="020B0604020202020204" pitchFamily="34" charset="0"/>
              <a:buChar char="•"/>
            </a:pPr>
            <a:r>
              <a:rPr lang="en-US" dirty="0"/>
              <a:t>Flight number progression may correlate with technological advancement (e.g., later missions tackle complex orbits).</a:t>
            </a:r>
          </a:p>
          <a:p>
            <a:pPr marL="285750" indent="-285750">
              <a:buFont typeface="Arial" panose="020B0604020202020204" pitchFamily="34" charset="0"/>
              <a:buChar char="•"/>
            </a:pPr>
            <a:r>
              <a:rPr lang="en-US" dirty="0"/>
              <a:t>Gaps in certain orbits (e.g., </a:t>
            </a:r>
            <a:r>
              <a:rPr lang="en-US" b="1" dirty="0"/>
              <a:t>SO</a:t>
            </a:r>
            <a:r>
              <a:rPr lang="en-US" dirty="0"/>
              <a:t>, </a:t>
            </a:r>
            <a:r>
              <a:rPr lang="en-US" b="1" dirty="0"/>
              <a:t>HEO</a:t>
            </a:r>
            <a:r>
              <a:rPr lang="en-US" dirty="0"/>
              <a:t>) suggest limited use cases or higher risk.</a:t>
            </a:r>
          </a:p>
          <a:p>
            <a:pPr marL="285750" indent="-285750">
              <a:buFont typeface="Arial" panose="020B0604020202020204" pitchFamily="34" charset="0"/>
              <a:buChar char="•"/>
            </a:pPr>
            <a:r>
              <a:rPr lang="en-US" dirty="0"/>
              <a:t>Early flights (lower numbers, left side) may focus on </a:t>
            </a:r>
            <a:r>
              <a:rPr lang="en-US" b="1" dirty="0"/>
              <a:t>GTO, GEO, or LEO</a:t>
            </a:r>
            <a:r>
              <a:rPr lang="en-US" dirty="0"/>
              <a:t>, indicating foundational missions.</a:t>
            </a:r>
          </a:p>
          <a:p>
            <a:pPr marL="285750" indent="-285750">
              <a:buFont typeface="Arial" panose="020B0604020202020204" pitchFamily="34" charset="0"/>
              <a:buChar char="•"/>
            </a:pPr>
            <a:r>
              <a:rPr lang="en-US" dirty="0"/>
              <a:t>Later flights (higher numbers, right side) show diversification into </a:t>
            </a:r>
            <a:r>
              <a:rPr lang="en-US" b="1" dirty="0"/>
              <a:t>SSO, PO, MEO</a:t>
            </a:r>
            <a:r>
              <a:rPr lang="en-US" dirty="0"/>
              <a:t>, suggesting expanded capabilities.</a:t>
            </a:r>
          </a:p>
          <a:p>
            <a:pPr marL="285750" indent="-285750">
              <a:buFont typeface="Arial" panose="020B0604020202020204" pitchFamily="34" charset="0"/>
              <a:buChar char="•"/>
            </a:pPr>
            <a:endParaRPr lang="en-US" dirty="0"/>
          </a:p>
          <a:p>
            <a:endParaRPr lang="en-US" dirty="0"/>
          </a:p>
        </p:txBody>
      </p:sp>
      <p:pic>
        <p:nvPicPr>
          <p:cNvPr id="9" name="Picture 2">
            <a:extLst>
              <a:ext uri="{FF2B5EF4-FFF2-40B4-BE49-F238E27FC236}">
                <a16:creationId xmlns:a16="http://schemas.microsoft.com/office/drawing/2014/main" id="{95E67CED-3605-E92E-ABDC-0BF273C7B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67" y="1900902"/>
            <a:ext cx="7265043" cy="4509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346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C48ED-8E2E-6442-3DEA-B0DB45EC2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4A554C-A265-44E2-0942-17F18B616CED}"/>
              </a:ext>
            </a:extLst>
          </p:cNvPr>
          <p:cNvSpPr>
            <a:spLocks noGrp="1"/>
          </p:cNvSpPr>
          <p:nvPr>
            <p:ph type="title"/>
          </p:nvPr>
        </p:nvSpPr>
        <p:spPr>
          <a:xfrm>
            <a:off x="670167" y="124544"/>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6CE4FA73-7192-4E6C-70CA-34AC386F8D46}"/>
              </a:ext>
            </a:extLst>
          </p:cNvPr>
          <p:cNvSpPr>
            <a:spLocks noGrp="1"/>
          </p:cNvSpPr>
          <p:nvPr>
            <p:ph idx="1"/>
          </p:nvPr>
        </p:nvSpPr>
        <p:spPr>
          <a:xfrm>
            <a:off x="838200" y="1426113"/>
            <a:ext cx="10515600" cy="4822001"/>
          </a:xfrm>
        </p:spPr>
        <p:txBody>
          <a:bodyPr>
            <a:normAutofit/>
          </a:bodyPr>
          <a:lstStyle/>
          <a:p>
            <a:r>
              <a:rPr lang="en-MY" sz="2400" dirty="0"/>
              <a:t>The relationship between payload mass and orbit type: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AA000EC1-3E8F-8A64-4BC5-3B7BDFAE74E7}"/>
              </a:ext>
            </a:extLst>
          </p:cNvPr>
          <p:cNvSpPr/>
          <p:nvPr/>
        </p:nvSpPr>
        <p:spPr>
          <a:xfrm>
            <a:off x="0" y="0"/>
            <a:ext cx="12192000" cy="1138770"/>
          </a:xfrm>
          <a:prstGeom prst="rect">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238F8B4-29C0-9286-0461-6397770D0AEA}"/>
              </a:ext>
            </a:extLst>
          </p:cNvPr>
          <p:cNvSpPr txBox="1">
            <a:spLocks/>
          </p:cNvSpPr>
          <p:nvPr/>
        </p:nvSpPr>
        <p:spPr>
          <a:xfrm>
            <a:off x="838200" y="59282"/>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87B62B7C-6650-80B0-B0CC-83F543E5810D}"/>
              </a:ext>
            </a:extLst>
          </p:cNvPr>
          <p:cNvSpPr/>
          <p:nvPr/>
        </p:nvSpPr>
        <p:spPr>
          <a:xfrm>
            <a:off x="956186" y="601498"/>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TextBox 7">
            <a:extLst>
              <a:ext uri="{FF2B5EF4-FFF2-40B4-BE49-F238E27FC236}">
                <a16:creationId xmlns:a16="http://schemas.microsoft.com/office/drawing/2014/main" id="{386B7884-B9E4-C366-3BEF-3BC4A6BA47D0}"/>
              </a:ext>
            </a:extLst>
          </p:cNvPr>
          <p:cNvSpPr txBox="1"/>
          <p:nvPr/>
        </p:nvSpPr>
        <p:spPr>
          <a:xfrm>
            <a:off x="8299021" y="1911503"/>
            <a:ext cx="3863788"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Orbits like LEO (Low Earth Orbit), ISS, GTO (Geostationary Transfer Orbit), and SSO (Sun-Synchronous Orbit) have more data points, indicating frequent usage.</a:t>
            </a:r>
          </a:p>
          <a:p>
            <a:pPr marL="285750" indent="-285750">
              <a:buFont typeface="Arial" panose="020B0604020202020204" pitchFamily="34" charset="0"/>
              <a:buChar char="•"/>
            </a:pPr>
            <a:r>
              <a:rPr lang="en-US" dirty="0"/>
              <a:t>Some orbits (e.g., SO, VLEO, HEO) have very few data points, indicating rarer missions.</a:t>
            </a:r>
          </a:p>
          <a:p>
            <a:pPr marL="285750" indent="-285750">
              <a:buFont typeface="Arial" panose="020B0604020202020204" pitchFamily="34" charset="0"/>
              <a:buChar char="•"/>
            </a:pPr>
            <a:r>
              <a:rPr lang="en-US" dirty="0"/>
              <a:t>Most payloads cluster below 8000 kg, though some values go up to ~16,000 kg.</a:t>
            </a:r>
          </a:p>
          <a:p>
            <a:pPr marL="285750" indent="-285750">
              <a:buFont typeface="Arial" panose="020B0604020202020204" pitchFamily="34" charset="0"/>
              <a:buChar char="•"/>
            </a:pPr>
            <a:r>
              <a:rPr lang="en-US" dirty="0"/>
              <a:t>GEO and GTO orbits tend to have heavier payloads.</a:t>
            </a:r>
          </a:p>
          <a:p>
            <a:pPr marL="285750" indent="-285750">
              <a:buFont typeface="Arial" panose="020B0604020202020204" pitchFamily="34" charset="0"/>
              <a:buChar char="•"/>
            </a:pPr>
            <a:r>
              <a:rPr lang="en-US" dirty="0"/>
              <a:t>Lighter payloads are more common in SSO, LEO, and PO missions.</a:t>
            </a:r>
          </a:p>
        </p:txBody>
      </p:sp>
      <p:pic>
        <p:nvPicPr>
          <p:cNvPr id="9" name="Picture 2">
            <a:extLst>
              <a:ext uri="{FF2B5EF4-FFF2-40B4-BE49-F238E27FC236}">
                <a16:creationId xmlns:a16="http://schemas.microsoft.com/office/drawing/2014/main" id="{CC848151-8B8B-356F-73EA-262FEE773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67" y="1911503"/>
            <a:ext cx="7628854" cy="465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290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F0837-0D4E-E78C-8BB2-DABAF88CF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80453-5260-9E17-C5CA-7ECE90799CCC}"/>
              </a:ext>
            </a:extLst>
          </p:cNvPr>
          <p:cNvSpPr>
            <a:spLocks noGrp="1"/>
          </p:cNvSpPr>
          <p:nvPr>
            <p:ph type="title"/>
          </p:nvPr>
        </p:nvSpPr>
        <p:spPr>
          <a:xfrm>
            <a:off x="670167" y="124544"/>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25ED833D-A619-A8AC-918F-58D0C99BCC14}"/>
              </a:ext>
            </a:extLst>
          </p:cNvPr>
          <p:cNvSpPr>
            <a:spLocks noGrp="1"/>
          </p:cNvSpPr>
          <p:nvPr>
            <p:ph idx="1"/>
          </p:nvPr>
        </p:nvSpPr>
        <p:spPr>
          <a:xfrm>
            <a:off x="720214" y="1350964"/>
            <a:ext cx="10515600" cy="4822001"/>
          </a:xfrm>
        </p:spPr>
        <p:txBody>
          <a:bodyPr>
            <a:normAutofit/>
          </a:bodyPr>
          <a:lstStyle/>
          <a:p>
            <a:r>
              <a:rPr lang="en-MY" sz="2400" dirty="0"/>
              <a:t>The relationship between payload mass and orbit type: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0D95822E-DC3B-885E-5D1A-89D0743E991C}"/>
              </a:ext>
            </a:extLst>
          </p:cNvPr>
          <p:cNvSpPr/>
          <p:nvPr/>
        </p:nvSpPr>
        <p:spPr>
          <a:xfrm>
            <a:off x="0" y="0"/>
            <a:ext cx="12192000" cy="1138770"/>
          </a:xfrm>
          <a:prstGeom prst="rect">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7019B06-1102-A707-5A5C-B6731FE6C9B7}"/>
              </a:ext>
            </a:extLst>
          </p:cNvPr>
          <p:cNvSpPr txBox="1">
            <a:spLocks/>
          </p:cNvSpPr>
          <p:nvPr/>
        </p:nvSpPr>
        <p:spPr>
          <a:xfrm>
            <a:off x="838200" y="59282"/>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4B387023-F0DA-F227-9971-09DF6D602EDB}"/>
              </a:ext>
            </a:extLst>
          </p:cNvPr>
          <p:cNvSpPr/>
          <p:nvPr/>
        </p:nvSpPr>
        <p:spPr>
          <a:xfrm>
            <a:off x="956186" y="601498"/>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TextBox 7">
            <a:extLst>
              <a:ext uri="{FF2B5EF4-FFF2-40B4-BE49-F238E27FC236}">
                <a16:creationId xmlns:a16="http://schemas.microsoft.com/office/drawing/2014/main" id="{B0FFFCB7-BE6F-AF69-B1A7-55D4272A7586}"/>
              </a:ext>
            </a:extLst>
          </p:cNvPr>
          <p:cNvSpPr txBox="1"/>
          <p:nvPr/>
        </p:nvSpPr>
        <p:spPr>
          <a:xfrm>
            <a:off x="8272787" y="2103358"/>
            <a:ext cx="3919213" cy="4216539"/>
          </a:xfrm>
          <a:prstGeom prst="rect">
            <a:avLst/>
          </a:prstGeom>
          <a:noFill/>
        </p:spPr>
        <p:txBody>
          <a:bodyPr wrap="square" rtlCol="0">
            <a:spAutoFit/>
          </a:bodyPr>
          <a:lstStyle/>
          <a:p>
            <a:pPr marL="285750" indent="-285750">
              <a:buFont typeface="Arial" panose="020B0604020202020204" pitchFamily="34" charset="0"/>
              <a:buChar char="•"/>
            </a:pPr>
            <a:r>
              <a:rPr lang="en-US" b="1" dirty="0"/>
              <a:t>Early years (pre-2014):</a:t>
            </a:r>
            <a:r>
              <a:rPr lang="en-US" dirty="0"/>
              <a:t> 0% success rate (no launches or all failures).</a:t>
            </a:r>
          </a:p>
          <a:p>
            <a:pPr marL="285750" indent="-285750">
              <a:buFont typeface="Arial" panose="020B0604020202020204" pitchFamily="34" charset="0"/>
              <a:buChar char="•"/>
            </a:pPr>
            <a:r>
              <a:rPr lang="en-US" b="1" dirty="0"/>
              <a:t>2014–2015:</a:t>
            </a:r>
            <a:r>
              <a:rPr lang="en-US" dirty="0"/>
              <a:t> Modest improvement (~33% success).</a:t>
            </a:r>
          </a:p>
          <a:p>
            <a:pPr marL="285750" indent="-285750">
              <a:buFont typeface="Arial" panose="020B0604020202020204" pitchFamily="34" charset="0"/>
              <a:buChar char="•"/>
            </a:pPr>
            <a:r>
              <a:rPr lang="en-US" b="1" dirty="0"/>
              <a:t>2016:</a:t>
            </a:r>
            <a:r>
              <a:rPr lang="en-US" dirty="0"/>
              <a:t> Surge to &gt;60% (reliability improvements).</a:t>
            </a:r>
          </a:p>
          <a:p>
            <a:pPr marL="285750" indent="-285750">
              <a:buFont typeface="Arial" panose="020B0604020202020204" pitchFamily="34" charset="0"/>
              <a:buChar char="•"/>
            </a:pPr>
            <a:r>
              <a:rPr lang="en-US" b="1" dirty="0"/>
              <a:t>2017:</a:t>
            </a:r>
            <a:r>
              <a:rPr lang="en-US" dirty="0"/>
              <a:t> Peak at ~85% (strong performance).</a:t>
            </a:r>
          </a:p>
          <a:p>
            <a:pPr marL="285750" indent="-285750">
              <a:buFont typeface="Arial" panose="020B0604020202020204" pitchFamily="34" charset="0"/>
              <a:buChar char="•"/>
            </a:pPr>
            <a:r>
              <a:rPr lang="en-US" b="1" dirty="0"/>
              <a:t>2018:</a:t>
            </a:r>
            <a:r>
              <a:rPr lang="en-US" dirty="0"/>
              <a:t> Drop to ~60% (setbacks).</a:t>
            </a:r>
          </a:p>
          <a:p>
            <a:pPr marL="285750" indent="-285750">
              <a:buFont typeface="Arial" panose="020B0604020202020204" pitchFamily="34" charset="0"/>
              <a:buChar char="•"/>
            </a:pPr>
            <a:r>
              <a:rPr lang="en-US" b="1" dirty="0"/>
              <a:t>2019:</a:t>
            </a:r>
            <a:r>
              <a:rPr lang="en-US" dirty="0"/>
              <a:t> Best year (~95% success).</a:t>
            </a:r>
          </a:p>
          <a:p>
            <a:pPr marL="285750" indent="-285750">
              <a:buFont typeface="Arial" panose="020B0604020202020204" pitchFamily="34" charset="0"/>
              <a:buChar char="•"/>
            </a:pPr>
            <a:r>
              <a:rPr lang="en-US" b="1" dirty="0"/>
              <a:t>2020:</a:t>
            </a:r>
            <a:r>
              <a:rPr lang="en-US" dirty="0"/>
              <a:t> Slight decline (~85%), still high.</a:t>
            </a:r>
          </a:p>
          <a:p>
            <a:pPr marL="285750" indent="-285750">
              <a:buFont typeface="Arial" panose="020B0604020202020204" pitchFamily="34" charset="0"/>
              <a:buChar char="•"/>
            </a:pPr>
            <a:r>
              <a:rPr lang="en-US" b="1" dirty="0"/>
              <a:t>Trend:</a:t>
            </a:r>
            <a:r>
              <a:rPr lang="en-US" dirty="0"/>
              <a:t> Clear progress post-2013, reflecting maturing launch systems.</a:t>
            </a:r>
          </a:p>
          <a:p>
            <a:pPr marL="285750" indent="-285750">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6416C0B8-8101-80E3-EA3E-4EADE0B9B189}"/>
              </a:ext>
            </a:extLst>
          </p:cNvPr>
          <p:cNvPicPr>
            <a:picLocks noChangeAspect="1"/>
          </p:cNvPicPr>
          <p:nvPr/>
        </p:nvPicPr>
        <p:blipFill>
          <a:blip r:embed="rId2"/>
          <a:stretch>
            <a:fillRect/>
          </a:stretch>
        </p:blipFill>
        <p:spPr>
          <a:xfrm>
            <a:off x="935412" y="1836354"/>
            <a:ext cx="7238181" cy="4750549"/>
          </a:xfrm>
          <a:prstGeom prst="rect">
            <a:avLst/>
          </a:prstGeom>
        </p:spPr>
      </p:pic>
    </p:spTree>
    <p:extLst>
      <p:ext uri="{BB962C8B-B14F-4D97-AF65-F5344CB8AC3E}">
        <p14:creationId xmlns:p14="http://schemas.microsoft.com/office/powerpoint/2010/main" val="2465248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E551A-8210-4C8D-9CF9-E5CB4D821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4F88F-73CC-76E0-03AF-2ED63E6FCC7B}"/>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3A5D61C6-76A9-4EB6-D753-53642C058AC6}"/>
              </a:ext>
            </a:extLst>
          </p:cNvPr>
          <p:cNvSpPr>
            <a:spLocks noGrp="1"/>
          </p:cNvSpPr>
          <p:nvPr>
            <p:ph idx="1"/>
          </p:nvPr>
        </p:nvSpPr>
        <p:spPr>
          <a:xfrm>
            <a:off x="838200" y="1765087"/>
            <a:ext cx="10515600" cy="4822001"/>
          </a:xfrm>
        </p:spPr>
        <p:txBody>
          <a:bodyPr>
            <a:normAutofit/>
          </a:bodyPr>
          <a:lstStyle/>
          <a:p>
            <a:r>
              <a:rPr lang="en-US" sz="2400" dirty="0"/>
              <a:t>The list contains four distinct launch sites:</a:t>
            </a:r>
          </a:p>
          <a:p>
            <a:pPr lvl="1"/>
            <a:r>
              <a:rPr lang="en-US" sz="2000" b="1" dirty="0"/>
              <a:t>CCAFS LC-40</a:t>
            </a:r>
            <a:r>
              <a:rPr lang="en-US" sz="2000" dirty="0"/>
              <a:t> and </a:t>
            </a:r>
            <a:r>
              <a:rPr lang="en-US" sz="2000" b="1" dirty="0"/>
              <a:t>CCAFS SLC-40</a:t>
            </a:r>
            <a:r>
              <a:rPr lang="en-US" sz="2000" dirty="0"/>
              <a:t> are separate designations at Cape Canaveral (likely different pads or historical naming conventions).</a:t>
            </a:r>
          </a:p>
          <a:p>
            <a:pPr lvl="1"/>
            <a:r>
              <a:rPr lang="en-US" sz="2000" b="1" dirty="0"/>
              <a:t>KSC LC-39A</a:t>
            </a:r>
            <a:r>
              <a:rPr lang="en-US" sz="2000" dirty="0"/>
              <a:t> (Kennedy Space Center) and </a:t>
            </a:r>
            <a:r>
              <a:rPr lang="en-US" sz="2000" b="1" dirty="0"/>
              <a:t>VAFB SLC-4E</a:t>
            </a:r>
            <a:r>
              <a:rPr lang="en-US" sz="2000" dirty="0"/>
              <a:t> (Vandenberg Space Force Base) are independent sites.</a:t>
            </a:r>
          </a:p>
          <a:p>
            <a:r>
              <a:rPr lang="en-US" sz="2400" dirty="0"/>
              <a:t>The names of the unique launch sites in the space mission:</a:t>
            </a:r>
          </a:p>
          <a:p>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05AF1EB7-5A8E-A94E-5A49-CD7ABB779525}"/>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F5762AD-78F6-EC45-28A9-3196EE018D17}"/>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9699D2E1-80DA-296A-12B3-F0AE2E0DAF89}"/>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5" name="Picture 4">
            <a:extLst>
              <a:ext uri="{FF2B5EF4-FFF2-40B4-BE49-F238E27FC236}">
                <a16:creationId xmlns:a16="http://schemas.microsoft.com/office/drawing/2014/main" id="{F71FA66A-98E3-5073-6434-8DC55A2AF738}"/>
              </a:ext>
            </a:extLst>
          </p:cNvPr>
          <p:cNvPicPr>
            <a:picLocks noChangeAspect="1"/>
          </p:cNvPicPr>
          <p:nvPr/>
        </p:nvPicPr>
        <p:blipFill>
          <a:blip r:embed="rId2"/>
          <a:stretch>
            <a:fillRect/>
          </a:stretch>
        </p:blipFill>
        <p:spPr>
          <a:xfrm>
            <a:off x="4879200" y="3953677"/>
            <a:ext cx="2433600" cy="2504580"/>
          </a:xfrm>
          <a:prstGeom prst="rect">
            <a:avLst/>
          </a:prstGeom>
        </p:spPr>
      </p:pic>
    </p:spTree>
    <p:extLst>
      <p:ext uri="{BB962C8B-B14F-4D97-AF65-F5344CB8AC3E}">
        <p14:creationId xmlns:p14="http://schemas.microsoft.com/office/powerpoint/2010/main" val="2248504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52EE5-F67F-431C-2FB6-29B816122C5F}"/>
              </a:ext>
            </a:extLst>
          </p:cNvPr>
          <p:cNvSpPr>
            <a:spLocks noGrp="1"/>
          </p:cNvSpPr>
          <p:nvPr>
            <p:ph type="title"/>
          </p:nvPr>
        </p:nvSpPr>
        <p:spPr>
          <a:xfrm>
            <a:off x="0" y="1"/>
            <a:ext cx="12192000" cy="1057834"/>
          </a:xfrm>
          <a:solidFill>
            <a:schemeClr val="bg1">
              <a:lumMod val="50000"/>
            </a:schemeClr>
          </a:solidFill>
        </p:spPr>
        <p:txBody>
          <a:bodyPr/>
          <a:lstStyle/>
          <a:p>
            <a:br>
              <a:rPr lang="en-US" dirty="0"/>
            </a:br>
            <a:endParaRPr lang="en-US" dirty="0"/>
          </a:p>
        </p:txBody>
      </p:sp>
      <p:sp>
        <p:nvSpPr>
          <p:cNvPr id="3" name="Content Placeholder 2">
            <a:extLst>
              <a:ext uri="{FF2B5EF4-FFF2-40B4-BE49-F238E27FC236}">
                <a16:creationId xmlns:a16="http://schemas.microsoft.com/office/drawing/2014/main" id="{0D1A770D-6EEA-328F-143F-350453BC2D4C}"/>
              </a:ext>
            </a:extLst>
          </p:cNvPr>
          <p:cNvSpPr>
            <a:spLocks noGrp="1"/>
          </p:cNvSpPr>
          <p:nvPr>
            <p:ph idx="1"/>
          </p:nvPr>
        </p:nvSpPr>
        <p:spPr>
          <a:xfrm>
            <a:off x="259976" y="1147516"/>
            <a:ext cx="11672047" cy="5307970"/>
          </a:xfrm>
        </p:spPr>
        <p:txBody>
          <a:bodyPr/>
          <a:lstStyle/>
          <a:p>
            <a:r>
              <a:rPr lang="en-US" sz="2400" dirty="0"/>
              <a:t>In this capstone project the goal is to develop a machine learning model to predict the likelihood of a SpaceX Falcon 9 rocket landing successfully using historical launch data.</a:t>
            </a:r>
          </a:p>
          <a:p>
            <a:r>
              <a:rPr lang="en-US" sz="2400" dirty="0"/>
              <a:t>The main steps in the project involved:</a:t>
            </a:r>
          </a:p>
          <a:p>
            <a:pPr lvl="1"/>
            <a:r>
              <a:rPr lang="en-US" sz="2000" dirty="0"/>
              <a:t>Data collection through the SpaceX API followed by wrangling and processing.</a:t>
            </a:r>
          </a:p>
          <a:p>
            <a:pPr lvl="1"/>
            <a:r>
              <a:rPr lang="en-US" sz="2000" dirty="0"/>
              <a:t>Exploratory Data Analysis (EDA) </a:t>
            </a:r>
          </a:p>
          <a:p>
            <a:pPr lvl="1"/>
            <a:r>
              <a:rPr lang="en-US" sz="2000" dirty="0"/>
              <a:t>Interactive data visualizations and querying the data through a database in order to make gainful insights into the data.</a:t>
            </a:r>
          </a:p>
          <a:p>
            <a:pPr lvl="1"/>
            <a:r>
              <a:rPr lang="en-US" sz="2000" dirty="0"/>
              <a:t>Deploying an interactive dashboard using dash app and plotly.</a:t>
            </a:r>
          </a:p>
          <a:p>
            <a:pPr lvl="1"/>
            <a:r>
              <a:rPr lang="en-US" sz="2000" dirty="0"/>
              <a:t>Model training and evaluation</a:t>
            </a:r>
          </a:p>
          <a:p>
            <a:r>
              <a:rPr lang="en-US" sz="2400" dirty="0"/>
              <a:t>The visualizations show that some features of the rocket launches have a correlation with the outcome of the launches, i.e., success or failure.</a:t>
            </a:r>
          </a:p>
          <a:p>
            <a:r>
              <a:rPr lang="en-US" sz="2400" dirty="0"/>
              <a:t>One of the major insights gained was the success rate of various booster versions for the rocket.</a:t>
            </a:r>
          </a:p>
          <a:p>
            <a:r>
              <a:rPr lang="en-US" sz="2400" dirty="0"/>
              <a:t>From the model training and evaluation, the decision tree classifier was concluded to be the best machine learning algorithm for predictions</a:t>
            </a:r>
            <a:endParaRPr lang="en-US" sz="2000" dirty="0"/>
          </a:p>
          <a:p>
            <a:endParaRPr lang="en-US" sz="2400" dirty="0"/>
          </a:p>
          <a:p>
            <a:endParaRPr lang="en-US" sz="2400" dirty="0"/>
          </a:p>
          <a:p>
            <a:pPr lvl="1"/>
            <a:endParaRPr lang="en-US" sz="2000" dirty="0"/>
          </a:p>
          <a:p>
            <a:pPr lvl="1"/>
            <a:endParaRPr lang="en-US" sz="2000" dirty="0"/>
          </a:p>
          <a:p>
            <a:pPr lvl="1"/>
            <a:endParaRPr lang="en-US" sz="2000" dirty="0"/>
          </a:p>
        </p:txBody>
      </p:sp>
      <p:sp>
        <p:nvSpPr>
          <p:cNvPr id="4" name="TextBox 3">
            <a:extLst>
              <a:ext uri="{FF2B5EF4-FFF2-40B4-BE49-F238E27FC236}">
                <a16:creationId xmlns:a16="http://schemas.microsoft.com/office/drawing/2014/main" id="{92AF4561-4E7D-5425-9F64-92DD4B8C58D1}"/>
              </a:ext>
            </a:extLst>
          </p:cNvPr>
          <p:cNvSpPr txBox="1"/>
          <p:nvPr/>
        </p:nvSpPr>
        <p:spPr>
          <a:xfrm>
            <a:off x="286871" y="67253"/>
            <a:ext cx="8480611" cy="923330"/>
          </a:xfrm>
          <a:prstGeom prst="rect">
            <a:avLst/>
          </a:prstGeom>
          <a:noFill/>
        </p:spPr>
        <p:txBody>
          <a:bodyPr wrap="square" rtlCol="0">
            <a:spAutoFit/>
          </a:bodyPr>
          <a:lstStyle/>
          <a:p>
            <a:r>
              <a:rPr lang="en-US" sz="5400" dirty="0">
                <a:solidFill>
                  <a:schemeClr val="bg1"/>
                </a:solidFill>
                <a:latin typeface="Tw Cen MT Condensed" panose="020B0606020104020203" pitchFamily="34" charset="0"/>
              </a:rPr>
              <a:t>EXECUTIVE SUMMARY</a:t>
            </a:r>
          </a:p>
        </p:txBody>
      </p:sp>
    </p:spTree>
    <p:extLst>
      <p:ext uri="{BB962C8B-B14F-4D97-AF65-F5344CB8AC3E}">
        <p14:creationId xmlns:p14="http://schemas.microsoft.com/office/powerpoint/2010/main" val="2105573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70167" y="1258929"/>
            <a:ext cx="10515600" cy="4822001"/>
          </a:xfrm>
        </p:spPr>
        <p:txBody>
          <a:bodyPr>
            <a:normAutofit/>
          </a:bodyPr>
          <a:lstStyle/>
          <a:p>
            <a:r>
              <a:rPr lang="en-US" sz="2000" dirty="0"/>
              <a:t> The query filtered records where Launch_Site starts with 'CCA' (all from Cape Canaveral, Florida).</a:t>
            </a:r>
          </a:p>
          <a:p>
            <a:r>
              <a:rPr lang="en-US" sz="2000" dirty="0"/>
              <a:t>All 5 missions were successful, early SpaceX flights (2010–2013) using Falcon 9 v1.0.</a:t>
            </a:r>
          </a:p>
          <a:p>
            <a:r>
              <a:rPr lang="en-US" sz="2000" dirty="0"/>
              <a:t>Payloads include Dragon spacecraft demos and NASA CRS missions to the ISS.</a:t>
            </a:r>
          </a:p>
          <a:p>
            <a:r>
              <a:rPr lang="en-US" sz="2000" dirty="0"/>
              <a:t>Note: Two early flights had parachute landing failures, while others made no landing attempt.</a:t>
            </a:r>
          </a:p>
          <a:p>
            <a:pPr marL="0" indent="0">
              <a:buNone/>
            </a:pPr>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0"/>
            <a:ext cx="12192000" cy="1126194"/>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65022"/>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838200" y="563097"/>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2" name="Picture 11">
            <a:extLst>
              <a:ext uri="{FF2B5EF4-FFF2-40B4-BE49-F238E27FC236}">
                <a16:creationId xmlns:a16="http://schemas.microsoft.com/office/drawing/2014/main" id="{B3438999-BB22-4713-5D38-EB464AC9ADFE}"/>
              </a:ext>
            </a:extLst>
          </p:cNvPr>
          <p:cNvPicPr>
            <a:picLocks noChangeAspect="1"/>
          </p:cNvPicPr>
          <p:nvPr/>
        </p:nvPicPr>
        <p:blipFill>
          <a:blip r:embed="rId2"/>
          <a:stretch>
            <a:fillRect/>
          </a:stretch>
        </p:blipFill>
        <p:spPr>
          <a:xfrm>
            <a:off x="1571120" y="2985247"/>
            <a:ext cx="8713693" cy="3307977"/>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16077"/>
            <a:ext cx="10515600" cy="5182362"/>
          </a:xfrm>
        </p:spPr>
        <p:txBody>
          <a:bodyPr>
            <a:normAutofit/>
          </a:bodyPr>
          <a:lstStyle/>
          <a:p>
            <a:r>
              <a:rPr lang="en-US" sz="1800" dirty="0"/>
              <a:t>The total payload mass carried by boosters launched by NASA (CRS):</a:t>
            </a:r>
          </a:p>
          <a:p>
            <a:pPr marL="0" indent="0">
              <a:buNone/>
            </a:pPr>
            <a:endParaRPr lang="en-US" sz="1800" dirty="0"/>
          </a:p>
          <a:p>
            <a:pPr marL="0" indent="0">
              <a:buNone/>
            </a:pPr>
            <a:endParaRPr lang="en-US" sz="1800" dirty="0"/>
          </a:p>
          <a:p>
            <a:r>
              <a:rPr lang="en-US" sz="1800" dirty="0"/>
              <a:t>The result may be useful for assessing overall launch capacity or mission volume.</a:t>
            </a:r>
          </a:p>
          <a:p>
            <a:r>
              <a:rPr lang="en-US" sz="1800" dirty="0"/>
              <a:t>The query result below shows the average payload mass carried by booster version F9 v1.1:</a:t>
            </a:r>
          </a:p>
          <a:p>
            <a:endParaRPr lang="en-US" sz="1800" dirty="0"/>
          </a:p>
          <a:p>
            <a:pPr marL="0" indent="0">
              <a:buNone/>
            </a:pPr>
            <a:endParaRPr lang="en-US" sz="1800" dirty="0"/>
          </a:p>
          <a:p>
            <a:r>
              <a:rPr lang="en-US" sz="1800" dirty="0"/>
              <a:t>Helps assess performance capabilities of F9 v1.1 compared to other variants.</a:t>
            </a:r>
          </a:p>
          <a:p>
            <a:r>
              <a:rPr lang="en-US" sz="1800" dirty="0"/>
              <a:t>The date when the first successful landing outcome in ground pad was achieved occurred on December 22, 2015.</a:t>
            </a:r>
          </a:p>
          <a:p>
            <a:pPr marL="0" indent="0">
              <a:buNone/>
            </a:pPr>
            <a:endParaRPr lang="en-US" sz="1800" dirty="0"/>
          </a:p>
          <a:p>
            <a:endParaRPr lang="en-US" sz="1800" dirty="0"/>
          </a:p>
          <a:p>
            <a:r>
              <a:rPr lang="en-US" sz="1800" dirty="0"/>
              <a:t>This date marks a </a:t>
            </a:r>
            <a:r>
              <a:rPr lang="en-US" sz="1800" b="1" dirty="0"/>
              <a:t>historic milestone</a:t>
            </a:r>
            <a:r>
              <a:rPr lang="en-US" sz="1800" dirty="0"/>
              <a:t> in SpaceX's reusable rocket technology.</a:t>
            </a:r>
          </a:p>
          <a:p>
            <a:r>
              <a:rPr lang="en-US" sz="1800" dirty="0"/>
              <a:t>It demonstrates the first proven capability to recover and potentially reuse orbital-class boosters.</a:t>
            </a:r>
          </a:p>
          <a:p>
            <a:endParaRPr lang="en-US" sz="2400" dirty="0"/>
          </a:p>
          <a:p>
            <a:endParaRPr lang="en-US" sz="20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183342"/>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116008"/>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633188"/>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1641622"/>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3246090"/>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4851118"/>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7F7E7-9F70-042B-1E25-AC95DEA2C0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900B9-2E9F-BC26-B699-A8E992384EBD}"/>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045EB13D-719D-FB96-C82D-C6610CDF907F}"/>
              </a:ext>
            </a:extLst>
          </p:cNvPr>
          <p:cNvSpPr>
            <a:spLocks noGrp="1"/>
          </p:cNvSpPr>
          <p:nvPr>
            <p:ph idx="1"/>
          </p:nvPr>
        </p:nvSpPr>
        <p:spPr>
          <a:xfrm>
            <a:off x="4446494" y="1602578"/>
            <a:ext cx="7306235" cy="4496964"/>
          </a:xfrm>
        </p:spPr>
        <p:txBody>
          <a:bodyPr>
            <a:normAutofit fontScale="25000" lnSpcReduction="20000"/>
          </a:bodyPr>
          <a:lstStyle/>
          <a:p>
            <a:r>
              <a:rPr lang="en-US" sz="6400" dirty="0"/>
              <a:t> </a:t>
            </a:r>
            <a:r>
              <a:rPr lang="en-US" sz="8000" dirty="0"/>
              <a:t>The query list shows Falcon 9 booster versions that met these criteria:</a:t>
            </a:r>
          </a:p>
          <a:p>
            <a:pPr lvl="1"/>
            <a:r>
              <a:rPr lang="en-US" sz="7200" dirty="0"/>
              <a:t>Successfully landed on a drone ship (autonomous ocean platform).</a:t>
            </a:r>
          </a:p>
          <a:p>
            <a:pPr lvl="1"/>
            <a:r>
              <a:rPr lang="en-US" sz="7200" dirty="0"/>
              <a:t>Carried payloads between 4,000–6,000 kg (mid-range mass missions).</a:t>
            </a:r>
          </a:p>
          <a:p>
            <a:r>
              <a:rPr lang="en-US" sz="8000" dirty="0"/>
              <a:t>Key Observations:</a:t>
            </a:r>
          </a:p>
          <a:p>
            <a:pPr lvl="1"/>
            <a:r>
              <a:rPr lang="en-US" sz="7200" dirty="0"/>
              <a:t>Includes multiple variants:</a:t>
            </a:r>
          </a:p>
          <a:p>
            <a:pPr lvl="2"/>
            <a:r>
              <a:rPr lang="en-US" sz="6400" dirty="0"/>
              <a:t>Early models: F9 v1.1 (e.g., B1011, B1016).</a:t>
            </a:r>
          </a:p>
          <a:p>
            <a:pPr lvl="2"/>
            <a:r>
              <a:rPr lang="en-US" sz="6400" dirty="0"/>
              <a:t>Upgraded versions: F9 FT (e.g., B1021.2, B1032.1).</a:t>
            </a:r>
          </a:p>
          <a:p>
            <a:pPr lvl="2"/>
            <a:r>
              <a:rPr lang="en-US" sz="6400" dirty="0"/>
              <a:t>Block 4/5 iterations (e.g., B1040.1, B1051.2), showing reusability progress.</a:t>
            </a:r>
          </a:p>
          <a:p>
            <a:pPr lvl="1"/>
            <a:r>
              <a:rPr lang="en-US" sz="7200" dirty="0"/>
              <a:t>Payload range (4k–6k kg) suggests missions like:</a:t>
            </a:r>
          </a:p>
          <a:p>
            <a:pPr lvl="2"/>
            <a:r>
              <a:rPr lang="en-US" sz="6400" dirty="0"/>
              <a:t>ISS resupply (e.g., CRS flights).</a:t>
            </a:r>
          </a:p>
          <a:p>
            <a:pPr lvl="2"/>
            <a:r>
              <a:rPr lang="en-US" sz="6400" dirty="0"/>
              <a:t>Mid-sized satellite deployments (e.g., GTO Comsats).</a:t>
            </a:r>
          </a:p>
          <a:p>
            <a:r>
              <a:rPr lang="en-US" sz="8000" dirty="0"/>
              <a:t>Significance:</a:t>
            </a:r>
          </a:p>
          <a:p>
            <a:pPr lvl="1"/>
            <a:r>
              <a:rPr lang="en-US" sz="7200" dirty="0"/>
              <a:t>Demonstrates reliable drone ship landings for moderately heavy payloads.</a:t>
            </a:r>
          </a:p>
          <a:p>
            <a:pPr lvl="1"/>
            <a:r>
              <a:rPr lang="en-US" sz="7200" dirty="0"/>
              <a:t>Highlights SpaceX’s iterative booster improvements (v1.1 → Block 5).</a:t>
            </a:r>
          </a:p>
          <a:p>
            <a:pPr marL="0" indent="0">
              <a:buNone/>
            </a:pPr>
            <a:endParaRPr lang="en-US" sz="2400" dirty="0"/>
          </a:p>
        </p:txBody>
      </p:sp>
      <p:sp>
        <p:nvSpPr>
          <p:cNvPr id="4" name="Rectangle 3">
            <a:extLst>
              <a:ext uri="{FF2B5EF4-FFF2-40B4-BE49-F238E27FC236}">
                <a16:creationId xmlns:a16="http://schemas.microsoft.com/office/drawing/2014/main" id="{BA326956-5F4D-963B-9529-0431A4555B26}"/>
              </a:ext>
            </a:extLst>
          </p:cNvPr>
          <p:cNvSpPr/>
          <p:nvPr/>
        </p:nvSpPr>
        <p:spPr>
          <a:xfrm>
            <a:off x="0" y="0"/>
            <a:ext cx="12192000" cy="1126194"/>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42CEEEF-0E78-F09B-9367-9CC4BBF87614}"/>
              </a:ext>
            </a:extLst>
          </p:cNvPr>
          <p:cNvSpPr txBox="1">
            <a:spLocks/>
          </p:cNvSpPr>
          <p:nvPr/>
        </p:nvSpPr>
        <p:spPr>
          <a:xfrm>
            <a:off x="838200" y="65022"/>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3DC2515E-4540-5B88-B6D3-6DF061A2D947}"/>
              </a:ext>
            </a:extLst>
          </p:cNvPr>
          <p:cNvSpPr/>
          <p:nvPr/>
        </p:nvSpPr>
        <p:spPr>
          <a:xfrm>
            <a:off x="838200" y="563097"/>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5" name="Picture 4">
            <a:extLst>
              <a:ext uri="{FF2B5EF4-FFF2-40B4-BE49-F238E27FC236}">
                <a16:creationId xmlns:a16="http://schemas.microsoft.com/office/drawing/2014/main" id="{42BE2D28-8F55-A642-F049-B404D1A9260D}"/>
              </a:ext>
            </a:extLst>
          </p:cNvPr>
          <p:cNvPicPr>
            <a:picLocks noChangeAspect="1"/>
          </p:cNvPicPr>
          <p:nvPr/>
        </p:nvPicPr>
        <p:blipFill>
          <a:blip r:embed="rId2"/>
          <a:stretch>
            <a:fillRect/>
          </a:stretch>
        </p:blipFill>
        <p:spPr>
          <a:xfrm>
            <a:off x="1054200" y="1333193"/>
            <a:ext cx="1793535" cy="5309653"/>
          </a:xfrm>
          <a:prstGeom prst="rect">
            <a:avLst/>
          </a:prstGeom>
        </p:spPr>
      </p:pic>
    </p:spTree>
    <p:extLst>
      <p:ext uri="{BB962C8B-B14F-4D97-AF65-F5344CB8AC3E}">
        <p14:creationId xmlns:p14="http://schemas.microsoft.com/office/powerpoint/2010/main" val="761298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2A692-4391-ACC3-855F-01381C5EB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5F584-A1C3-1374-E4EC-7976D3C189D9}"/>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7B68B199-EF5E-ABC2-AC66-EB372CE37B21}"/>
              </a:ext>
            </a:extLst>
          </p:cNvPr>
          <p:cNvSpPr>
            <a:spLocks noGrp="1"/>
          </p:cNvSpPr>
          <p:nvPr>
            <p:ph idx="1"/>
          </p:nvPr>
        </p:nvSpPr>
        <p:spPr>
          <a:xfrm>
            <a:off x="1006233" y="1401678"/>
            <a:ext cx="10515600" cy="5340072"/>
          </a:xfrm>
        </p:spPr>
        <p:txBody>
          <a:bodyPr>
            <a:normAutofit fontScale="92500" lnSpcReduction="10000"/>
          </a:bodyPr>
          <a:lstStyle/>
          <a:p>
            <a:r>
              <a:rPr lang="en-US" sz="2100" dirty="0"/>
              <a:t>The query result below shows the total number of successful and failure mission outcomes:</a:t>
            </a:r>
          </a:p>
          <a:p>
            <a:endParaRPr lang="en-US" sz="1800" dirty="0"/>
          </a:p>
          <a:p>
            <a:endParaRPr lang="en-US" sz="1800" b="1" dirty="0"/>
          </a:p>
          <a:p>
            <a:endParaRPr lang="en-US" sz="1800" b="1" dirty="0"/>
          </a:p>
          <a:p>
            <a:endParaRPr lang="en-US" sz="1800" b="1" dirty="0"/>
          </a:p>
          <a:p>
            <a:endParaRPr lang="en-US" sz="1800" b="1" dirty="0"/>
          </a:p>
          <a:p>
            <a:endParaRPr lang="en-US" sz="1800" b="1" dirty="0"/>
          </a:p>
          <a:p>
            <a:endParaRPr lang="en-US" sz="1800" b="1" dirty="0"/>
          </a:p>
          <a:p>
            <a:r>
              <a:rPr lang="en-US" sz="2100" b="1" dirty="0"/>
              <a:t>98.0% Success Rate</a:t>
            </a:r>
            <a:r>
              <a:rPr lang="en-US" sz="2100" dirty="0"/>
              <a:t> (100/101 missions) excluding the unclear payload case.</a:t>
            </a:r>
          </a:p>
          <a:p>
            <a:r>
              <a:rPr lang="en-US" sz="2100" b="1" dirty="0"/>
              <a:t>99.0% Success Rate</a:t>
            </a:r>
            <a:r>
              <a:rPr lang="en-US" sz="2100" dirty="0"/>
              <a:t> if counting all "Success" labels (101/102).</a:t>
            </a:r>
          </a:p>
          <a:p>
            <a:r>
              <a:rPr lang="en-US" sz="2100" dirty="0"/>
              <a:t>The single </a:t>
            </a:r>
            <a:r>
              <a:rPr lang="en-US" sz="2100" b="1" dirty="0"/>
              <a:t>in-flight failure</a:t>
            </a:r>
            <a:r>
              <a:rPr lang="en-US" sz="2100" dirty="0"/>
              <a:t> suggests:</a:t>
            </a:r>
          </a:p>
          <a:p>
            <a:pPr lvl="1"/>
            <a:r>
              <a:rPr lang="en-US" sz="1700" dirty="0"/>
              <a:t>A rare but critical anomaly (e.g., propulsion/structural issue).</a:t>
            </a:r>
          </a:p>
          <a:p>
            <a:pPr lvl="1"/>
            <a:r>
              <a:rPr lang="en-US" sz="1700" dirty="0"/>
              <a:t>High reliability overall, with failures being outliers.</a:t>
            </a:r>
          </a:p>
          <a:p>
            <a:r>
              <a:rPr lang="en-US" sz="1900" dirty="0"/>
              <a:t>Notes</a:t>
            </a:r>
            <a:r>
              <a:rPr lang="en-US" sz="2100" b="1" dirty="0"/>
              <a:t>:</a:t>
            </a:r>
            <a:endParaRPr lang="en-US" sz="2100" dirty="0"/>
          </a:p>
          <a:p>
            <a:pPr lvl="1"/>
            <a:r>
              <a:rPr lang="en-US" sz="1700" dirty="0"/>
              <a:t>The </a:t>
            </a:r>
            <a:r>
              <a:rPr lang="en-US" sz="1700" b="1" dirty="0"/>
              <a:t>"payload status unclear"</a:t>
            </a:r>
            <a:r>
              <a:rPr lang="en-US" sz="1700" dirty="0"/>
              <a:t> case may require investigation (partial success?).</a:t>
            </a:r>
          </a:p>
          <a:p>
            <a:pPr lvl="1"/>
            <a:r>
              <a:rPr lang="en-US" sz="1700" dirty="0"/>
              <a:t>The duplicate "Success" entry should be audited for data consistency.</a:t>
            </a:r>
          </a:p>
          <a:p>
            <a:endParaRPr lang="en-US" sz="16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3046B6F8-4AC1-E32F-C2F9-7523F201F026}"/>
              </a:ext>
            </a:extLst>
          </p:cNvPr>
          <p:cNvSpPr/>
          <p:nvPr/>
        </p:nvSpPr>
        <p:spPr>
          <a:xfrm>
            <a:off x="0" y="-1"/>
            <a:ext cx="12192000" cy="124609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A0CBCFD-3EA3-70BC-B26F-CB9FDA9B9641}"/>
              </a:ext>
            </a:extLst>
          </p:cNvPr>
          <p:cNvSpPr txBox="1">
            <a:spLocks/>
          </p:cNvSpPr>
          <p:nvPr/>
        </p:nvSpPr>
        <p:spPr>
          <a:xfrm>
            <a:off x="838200" y="139098"/>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B57EE5F0-2222-08F3-88F2-E0A5B94CEB33}"/>
              </a:ext>
            </a:extLst>
          </p:cNvPr>
          <p:cNvSpPr/>
          <p:nvPr/>
        </p:nvSpPr>
        <p:spPr>
          <a:xfrm>
            <a:off x="956186" y="656278"/>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aphicFrame>
        <p:nvGraphicFramePr>
          <p:cNvPr id="8" name="Table 7">
            <a:extLst>
              <a:ext uri="{FF2B5EF4-FFF2-40B4-BE49-F238E27FC236}">
                <a16:creationId xmlns:a16="http://schemas.microsoft.com/office/drawing/2014/main" id="{0D0010E6-F970-5DF8-305C-83AE44C61EA0}"/>
              </a:ext>
            </a:extLst>
          </p:cNvPr>
          <p:cNvGraphicFramePr>
            <a:graphicFrameLocks noGrp="1"/>
          </p:cNvGraphicFramePr>
          <p:nvPr>
            <p:extLst>
              <p:ext uri="{D42A27DB-BD31-4B8C-83A1-F6EECF244321}">
                <p14:modId xmlns:p14="http://schemas.microsoft.com/office/powerpoint/2010/main" val="3921304497"/>
              </p:ext>
            </p:extLst>
          </p:nvPr>
        </p:nvGraphicFramePr>
        <p:xfrm>
          <a:off x="2420005" y="1879022"/>
          <a:ext cx="6556462" cy="1828800"/>
        </p:xfrm>
        <a:graphic>
          <a:graphicData uri="http://schemas.openxmlformats.org/drawingml/2006/table">
            <a:tbl>
              <a:tblPr/>
              <a:tblGrid>
                <a:gridCol w="4065513">
                  <a:extLst>
                    <a:ext uri="{9D8B030D-6E8A-4147-A177-3AD203B41FA5}">
                      <a16:colId xmlns:a16="http://schemas.microsoft.com/office/drawing/2014/main" val="2100410088"/>
                    </a:ext>
                  </a:extLst>
                </a:gridCol>
                <a:gridCol w="2490949">
                  <a:extLst>
                    <a:ext uri="{9D8B030D-6E8A-4147-A177-3AD203B41FA5}">
                      <a16:colId xmlns:a16="http://schemas.microsoft.com/office/drawing/2014/main" val="4288996988"/>
                    </a:ext>
                  </a:extLst>
                </a:gridCol>
              </a:tblGrid>
              <a:tr h="334298">
                <a:tc>
                  <a:txBody>
                    <a:bodyPr/>
                    <a:lstStyle/>
                    <a:p>
                      <a:pPr algn="l" fontAlgn="ctr">
                        <a:buNone/>
                      </a:pPr>
                      <a:r>
                        <a:rPr lang="en-US" b="1">
                          <a:effectLst/>
                        </a:rPr>
                        <a:t>Mission_Outcome</a:t>
                      </a:r>
                    </a:p>
                  </a:txBody>
                  <a:tcPr anchor="ctr">
                    <a:lnL>
                      <a:noFill/>
                    </a:lnL>
                    <a:lnR>
                      <a:noFill/>
                    </a:lnR>
                    <a:lnT>
                      <a:noFill/>
                    </a:lnT>
                    <a:lnB>
                      <a:noFill/>
                    </a:lnB>
                    <a:solidFill>
                      <a:srgbClr val="FFFFFF"/>
                    </a:solidFill>
                  </a:tcPr>
                </a:tc>
                <a:tc>
                  <a:txBody>
                    <a:bodyPr/>
                    <a:lstStyle/>
                    <a:p>
                      <a:pPr algn="l" fontAlgn="ctr">
                        <a:buNone/>
                      </a:pPr>
                      <a:r>
                        <a:rPr lang="en-US" b="1">
                          <a:effectLst/>
                        </a:rPr>
                        <a:t>outcome_count</a:t>
                      </a:r>
                    </a:p>
                  </a:txBody>
                  <a:tcPr anchor="ctr">
                    <a:lnL>
                      <a:noFill/>
                    </a:lnL>
                    <a:lnR>
                      <a:noFill/>
                    </a:lnR>
                    <a:lnT>
                      <a:noFill/>
                    </a:lnT>
                    <a:lnB>
                      <a:noFill/>
                    </a:lnB>
                    <a:solidFill>
                      <a:srgbClr val="FFFFFF"/>
                    </a:solidFill>
                  </a:tcPr>
                </a:tc>
                <a:extLst>
                  <a:ext uri="{0D108BD9-81ED-4DB2-BD59-A6C34878D82A}">
                    <a16:rowId xmlns:a16="http://schemas.microsoft.com/office/drawing/2014/main" val="2009546699"/>
                  </a:ext>
                </a:extLst>
              </a:tr>
              <a:tr h="334298">
                <a:tc>
                  <a:txBody>
                    <a:bodyPr/>
                    <a:lstStyle/>
                    <a:p>
                      <a:pPr algn="l" fontAlgn="ctr">
                        <a:buNone/>
                      </a:pPr>
                      <a:r>
                        <a:rPr lang="en-US" dirty="0">
                          <a:effectLst/>
                        </a:rPr>
                        <a:t>Failure (in flight)</a:t>
                      </a:r>
                    </a:p>
                  </a:txBody>
                  <a:tcPr anchor="ctr">
                    <a:lnL>
                      <a:noFill/>
                    </a:lnL>
                    <a:lnR>
                      <a:noFill/>
                    </a:lnR>
                    <a:lnT>
                      <a:noFill/>
                    </a:lnT>
                    <a:lnB>
                      <a:noFill/>
                    </a:lnB>
                    <a:solidFill>
                      <a:srgbClr val="FFFFFF"/>
                    </a:solidFill>
                  </a:tcPr>
                </a:tc>
                <a:tc>
                  <a:txBody>
                    <a:bodyPr/>
                    <a:lstStyle/>
                    <a:p>
                      <a:pPr algn="ctr" fontAlgn="ctr">
                        <a:buNone/>
                      </a:pP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649676960"/>
                  </a:ext>
                </a:extLst>
              </a:tr>
              <a:tr h="334298">
                <a:tc>
                  <a:txBody>
                    <a:bodyPr/>
                    <a:lstStyle/>
                    <a:p>
                      <a:pPr algn="l" fontAlgn="ctr">
                        <a:buNone/>
                      </a:pPr>
                      <a:r>
                        <a:rPr lang="en-US" dirty="0">
                          <a:effectLst/>
                        </a:rPr>
                        <a:t>Success</a:t>
                      </a:r>
                    </a:p>
                  </a:txBody>
                  <a:tcPr anchor="ctr">
                    <a:lnL>
                      <a:noFill/>
                    </a:lnL>
                    <a:lnR>
                      <a:noFill/>
                    </a:lnR>
                    <a:lnT>
                      <a:noFill/>
                    </a:lnT>
                    <a:lnB>
                      <a:noFill/>
                    </a:lnB>
                    <a:solidFill>
                      <a:srgbClr val="FFFFFF"/>
                    </a:solidFill>
                  </a:tcPr>
                </a:tc>
                <a:tc>
                  <a:txBody>
                    <a:bodyPr/>
                    <a:lstStyle/>
                    <a:p>
                      <a:pPr algn="ctr" fontAlgn="ctr">
                        <a:buNone/>
                      </a:pPr>
                      <a:r>
                        <a:rPr lang="en-US" dirty="0">
                          <a:effectLst/>
                        </a:rPr>
                        <a:t>98</a:t>
                      </a:r>
                    </a:p>
                  </a:txBody>
                  <a:tcPr anchor="ctr">
                    <a:lnL>
                      <a:noFill/>
                    </a:lnL>
                    <a:lnR>
                      <a:noFill/>
                    </a:lnR>
                    <a:lnT>
                      <a:noFill/>
                    </a:lnT>
                    <a:lnB>
                      <a:noFill/>
                    </a:lnB>
                    <a:solidFill>
                      <a:srgbClr val="FFFFFF"/>
                    </a:solidFill>
                  </a:tcPr>
                </a:tc>
                <a:extLst>
                  <a:ext uri="{0D108BD9-81ED-4DB2-BD59-A6C34878D82A}">
                    <a16:rowId xmlns:a16="http://schemas.microsoft.com/office/drawing/2014/main" val="4007725168"/>
                  </a:ext>
                </a:extLst>
              </a:tr>
              <a:tr h="334298">
                <a:tc>
                  <a:txBody>
                    <a:bodyPr/>
                    <a:lstStyle/>
                    <a:p>
                      <a:pPr algn="l" fontAlgn="ctr">
                        <a:buNone/>
                      </a:pPr>
                      <a:r>
                        <a:rPr lang="en-US" dirty="0">
                          <a:effectLst/>
                        </a:rPr>
                        <a:t>Success</a:t>
                      </a:r>
                    </a:p>
                  </a:txBody>
                  <a:tcPr anchor="ctr">
                    <a:lnL>
                      <a:noFill/>
                    </a:lnL>
                    <a:lnR>
                      <a:noFill/>
                    </a:lnR>
                    <a:lnT>
                      <a:noFill/>
                    </a:lnT>
                    <a:lnB>
                      <a:noFill/>
                    </a:lnB>
                    <a:solidFill>
                      <a:srgbClr val="FFFFFF"/>
                    </a:solidFill>
                  </a:tcPr>
                </a:tc>
                <a:tc>
                  <a:txBody>
                    <a:bodyPr/>
                    <a:lstStyle/>
                    <a:p>
                      <a:pPr algn="ctr" fontAlgn="ctr">
                        <a:buNone/>
                      </a:pP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049195559"/>
                  </a:ext>
                </a:extLst>
              </a:tr>
              <a:tr h="334298">
                <a:tc>
                  <a:txBody>
                    <a:bodyPr/>
                    <a:lstStyle/>
                    <a:p>
                      <a:pPr algn="l" fontAlgn="ctr">
                        <a:buNone/>
                      </a:pPr>
                      <a:r>
                        <a:rPr lang="en-US" dirty="0">
                          <a:effectLst/>
                        </a:rPr>
                        <a:t>Success (payload status unclear)</a:t>
                      </a:r>
                    </a:p>
                  </a:txBody>
                  <a:tcPr anchor="ctr">
                    <a:lnL>
                      <a:noFill/>
                    </a:lnL>
                    <a:lnR>
                      <a:noFill/>
                    </a:lnR>
                    <a:lnT>
                      <a:noFill/>
                    </a:lnT>
                    <a:lnB>
                      <a:noFill/>
                    </a:lnB>
                    <a:solidFill>
                      <a:srgbClr val="FFFFFF"/>
                    </a:solidFill>
                  </a:tcPr>
                </a:tc>
                <a:tc>
                  <a:txBody>
                    <a:bodyPr/>
                    <a:lstStyle/>
                    <a:p>
                      <a:pPr algn="ctr" fontAlgn="ctr">
                        <a:buNone/>
                      </a:pP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420371965"/>
                  </a:ext>
                </a:extLst>
              </a:tr>
            </a:tbl>
          </a:graphicData>
        </a:graphic>
      </p:graphicFrame>
    </p:spTree>
    <p:extLst>
      <p:ext uri="{BB962C8B-B14F-4D97-AF65-F5344CB8AC3E}">
        <p14:creationId xmlns:p14="http://schemas.microsoft.com/office/powerpoint/2010/main" val="1300731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4F1A8-6AA2-2B15-757F-CAF13BD4FA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E28234-3EC2-A392-8C1F-1DA61402E5E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65DA84A5-F263-E2A0-6A4A-B61874815A1E}"/>
              </a:ext>
            </a:extLst>
          </p:cNvPr>
          <p:cNvSpPr>
            <a:spLocks noGrp="1"/>
          </p:cNvSpPr>
          <p:nvPr>
            <p:ph idx="1"/>
          </p:nvPr>
        </p:nvSpPr>
        <p:spPr>
          <a:xfrm>
            <a:off x="3926542" y="1389578"/>
            <a:ext cx="7826188" cy="4903646"/>
          </a:xfrm>
        </p:spPr>
        <p:txBody>
          <a:bodyPr>
            <a:normAutofit/>
          </a:bodyPr>
          <a:lstStyle/>
          <a:p>
            <a:r>
              <a:rPr lang="en-US" sz="2000" dirty="0"/>
              <a:t>The query result show the list of names of booster versions which have carried the maximum payload mass.</a:t>
            </a:r>
          </a:p>
          <a:p>
            <a:r>
              <a:rPr lang="en-US" sz="2000" dirty="0"/>
              <a:t>Key observations made are:</a:t>
            </a:r>
          </a:p>
          <a:p>
            <a:pPr marL="800100" lvl="1" indent="-342900">
              <a:buFont typeface="+mj-lt"/>
              <a:buAutoNum type="arabicPeriod"/>
            </a:pPr>
            <a:r>
              <a:rPr lang="en-US" sz="1800" dirty="0"/>
              <a:t>All Boosters Are Block 5 Variants</a:t>
            </a:r>
          </a:p>
          <a:p>
            <a:pPr lvl="2"/>
            <a:r>
              <a:rPr lang="en-US" sz="1400" dirty="0"/>
              <a:t>I</a:t>
            </a:r>
            <a:r>
              <a:rPr lang="en-US" sz="1600" dirty="0"/>
              <a:t>ndicates SpaceX's most advanced and capable Falcon 9 iteration (e.g., B1048.4, B1051.6).</a:t>
            </a:r>
          </a:p>
          <a:p>
            <a:pPr lvl="2"/>
            <a:r>
              <a:rPr lang="en-US" sz="1600" dirty="0"/>
              <a:t>Higher-numbered suffixes (e.g., .4, .6) suggest multiple reuses of the same booster.</a:t>
            </a:r>
          </a:p>
          <a:p>
            <a:pPr marL="800100" lvl="1" indent="-342900">
              <a:buFont typeface="+mj-lt"/>
              <a:buAutoNum type="arabicPeriod"/>
            </a:pPr>
            <a:r>
              <a:rPr lang="en-US" sz="1800" dirty="0"/>
              <a:t>Payload Capacity Insight</a:t>
            </a:r>
          </a:p>
          <a:p>
            <a:pPr lvl="2"/>
            <a:r>
              <a:rPr lang="en-US" sz="1600" dirty="0"/>
              <a:t>These boosters were selected for missions requiring maximum mass-to-orbit performance.</a:t>
            </a:r>
          </a:p>
          <a:p>
            <a:pPr lvl="2"/>
            <a:r>
              <a:rPr lang="en-US" sz="1600" dirty="0"/>
              <a:t>Likely used for:</a:t>
            </a:r>
          </a:p>
          <a:p>
            <a:pPr lvl="3"/>
            <a:r>
              <a:rPr lang="en-US" sz="1400" dirty="0"/>
              <a:t>Heavy GTO communications satellites (~5,500–8,000 kg).</a:t>
            </a:r>
          </a:p>
          <a:p>
            <a:pPr lvl="3"/>
            <a:r>
              <a:rPr lang="en-US" sz="1400" dirty="0"/>
              <a:t>Crew Dragon or cargo resupply missions with max capacity.</a:t>
            </a:r>
          </a:p>
          <a:p>
            <a:pPr marL="800100" lvl="1" indent="-342900">
              <a:buFont typeface="+mj-lt"/>
              <a:buAutoNum type="arabicPeriod" startAt="3"/>
            </a:pPr>
            <a:r>
              <a:rPr lang="en-US" sz="1800" dirty="0"/>
              <a:t>Reusability Demonstrated</a:t>
            </a:r>
          </a:p>
          <a:p>
            <a:pPr lvl="2"/>
            <a:r>
              <a:rPr lang="en-US" sz="1600" dirty="0"/>
              <a:t>Boosters like B1049.7 (flown 7 times) show high reuse counts, proving reliability even under heavy payload demands.</a:t>
            </a:r>
          </a:p>
        </p:txBody>
      </p:sp>
      <p:sp>
        <p:nvSpPr>
          <p:cNvPr id="4" name="Rectangle 3">
            <a:extLst>
              <a:ext uri="{FF2B5EF4-FFF2-40B4-BE49-F238E27FC236}">
                <a16:creationId xmlns:a16="http://schemas.microsoft.com/office/drawing/2014/main" id="{765BC335-0B90-B7A6-0474-901A7F091004}"/>
              </a:ext>
            </a:extLst>
          </p:cNvPr>
          <p:cNvSpPr/>
          <p:nvPr/>
        </p:nvSpPr>
        <p:spPr>
          <a:xfrm>
            <a:off x="0" y="0"/>
            <a:ext cx="12192000" cy="1126194"/>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FC5A79B-4F9A-C05C-6C3D-95DA5984BE98}"/>
              </a:ext>
            </a:extLst>
          </p:cNvPr>
          <p:cNvSpPr txBox="1">
            <a:spLocks/>
          </p:cNvSpPr>
          <p:nvPr/>
        </p:nvSpPr>
        <p:spPr>
          <a:xfrm>
            <a:off x="838200" y="65022"/>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70949124-BF98-E0BC-D349-CDC1D2E01D98}"/>
              </a:ext>
            </a:extLst>
          </p:cNvPr>
          <p:cNvSpPr/>
          <p:nvPr/>
        </p:nvSpPr>
        <p:spPr>
          <a:xfrm>
            <a:off x="838200" y="563097"/>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aphicFrame>
        <p:nvGraphicFramePr>
          <p:cNvPr id="8" name="Table 7">
            <a:extLst>
              <a:ext uri="{FF2B5EF4-FFF2-40B4-BE49-F238E27FC236}">
                <a16:creationId xmlns:a16="http://schemas.microsoft.com/office/drawing/2014/main" id="{D7378540-0E2D-9663-C869-B8196681A8D1}"/>
              </a:ext>
            </a:extLst>
          </p:cNvPr>
          <p:cNvGraphicFramePr>
            <a:graphicFrameLocks noGrp="1"/>
          </p:cNvGraphicFramePr>
          <p:nvPr>
            <p:extLst>
              <p:ext uri="{D42A27DB-BD31-4B8C-83A1-F6EECF244321}">
                <p14:modId xmlns:p14="http://schemas.microsoft.com/office/powerpoint/2010/main" val="3599443821"/>
              </p:ext>
            </p:extLst>
          </p:nvPr>
        </p:nvGraphicFramePr>
        <p:xfrm>
          <a:off x="1054200" y="1563314"/>
          <a:ext cx="2192805" cy="4556173"/>
        </p:xfrm>
        <a:graphic>
          <a:graphicData uri="http://schemas.openxmlformats.org/drawingml/2006/table">
            <a:tbl>
              <a:tblPr/>
              <a:tblGrid>
                <a:gridCol w="2192805">
                  <a:extLst>
                    <a:ext uri="{9D8B030D-6E8A-4147-A177-3AD203B41FA5}">
                      <a16:colId xmlns:a16="http://schemas.microsoft.com/office/drawing/2014/main" val="2250188035"/>
                    </a:ext>
                  </a:extLst>
                </a:gridCol>
              </a:tblGrid>
              <a:tr h="346668">
                <a:tc>
                  <a:txBody>
                    <a:bodyPr/>
                    <a:lstStyle/>
                    <a:p>
                      <a:pPr algn="l" fontAlgn="ctr">
                        <a:buNone/>
                      </a:pPr>
                      <a:r>
                        <a:rPr lang="en-US" sz="1600" b="1" dirty="0">
                          <a:effectLst/>
                        </a:rPr>
                        <a:t>Booster_Version</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017112612"/>
                  </a:ext>
                </a:extLst>
              </a:tr>
              <a:tr h="346668">
                <a:tc>
                  <a:txBody>
                    <a:bodyPr/>
                    <a:lstStyle/>
                    <a:p>
                      <a:pPr algn="l" fontAlgn="ctr">
                        <a:buNone/>
                      </a:pPr>
                      <a:r>
                        <a:rPr lang="en-US" sz="1600" dirty="0">
                          <a:effectLst/>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724936754"/>
                  </a:ext>
                </a:extLst>
              </a:tr>
              <a:tr h="346668">
                <a:tc>
                  <a:txBody>
                    <a:bodyPr/>
                    <a:lstStyle/>
                    <a:p>
                      <a:pPr algn="l" fontAlgn="ctr">
                        <a:buNone/>
                      </a:pPr>
                      <a:r>
                        <a:rPr lang="en-US" sz="1600">
                          <a:effectLst/>
                        </a:rPr>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678507241"/>
                  </a:ext>
                </a:extLst>
              </a:tr>
              <a:tr h="346668">
                <a:tc>
                  <a:txBody>
                    <a:bodyPr/>
                    <a:lstStyle/>
                    <a:p>
                      <a:pPr algn="l" fontAlgn="ctr">
                        <a:buNone/>
                      </a:pPr>
                      <a:r>
                        <a:rPr lang="en-US" sz="1600" dirty="0">
                          <a:effectLst/>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5614683"/>
                  </a:ext>
                </a:extLst>
              </a:tr>
              <a:tr h="346668">
                <a:tc>
                  <a:txBody>
                    <a:bodyPr/>
                    <a:lstStyle/>
                    <a:p>
                      <a:pPr algn="l" fontAlgn="ctr">
                        <a:buNone/>
                      </a:pPr>
                      <a:r>
                        <a:rPr lang="en-US" sz="1600" dirty="0">
                          <a:effectLst/>
                        </a:rPr>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640422506"/>
                  </a:ext>
                </a:extLst>
              </a:tr>
              <a:tr h="396157">
                <a:tc>
                  <a:txBody>
                    <a:bodyPr/>
                    <a:lstStyle/>
                    <a:p>
                      <a:pPr algn="l" fontAlgn="ctr">
                        <a:buNone/>
                      </a:pPr>
                      <a:r>
                        <a:rPr lang="en-US" sz="1600" dirty="0">
                          <a:effectLst/>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213127815"/>
                  </a:ext>
                </a:extLst>
              </a:tr>
              <a:tr h="346668">
                <a:tc>
                  <a:txBody>
                    <a:bodyPr/>
                    <a:lstStyle/>
                    <a:p>
                      <a:pPr algn="l" fontAlgn="ctr">
                        <a:buNone/>
                      </a:pPr>
                      <a:r>
                        <a:rPr lang="en-US" sz="1600">
                          <a:effectLst/>
                        </a:rPr>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533536564"/>
                  </a:ext>
                </a:extLst>
              </a:tr>
              <a:tr h="346668">
                <a:tc>
                  <a:txBody>
                    <a:bodyPr/>
                    <a:lstStyle/>
                    <a:p>
                      <a:pPr algn="l" fontAlgn="ctr">
                        <a:buNone/>
                      </a:pPr>
                      <a:r>
                        <a:rPr lang="en-US" sz="1600" dirty="0">
                          <a:effectLst/>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11683735"/>
                  </a:ext>
                </a:extLst>
              </a:tr>
              <a:tr h="346668">
                <a:tc>
                  <a:txBody>
                    <a:bodyPr/>
                    <a:lstStyle/>
                    <a:p>
                      <a:pPr algn="l" fontAlgn="ctr">
                        <a:buNone/>
                      </a:pPr>
                      <a:r>
                        <a:rPr lang="en-US" sz="1600" dirty="0">
                          <a:effectLst/>
                        </a:rPr>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076711406"/>
                  </a:ext>
                </a:extLst>
              </a:tr>
              <a:tr h="346668">
                <a:tc>
                  <a:txBody>
                    <a:bodyPr/>
                    <a:lstStyle/>
                    <a:p>
                      <a:pPr algn="l" fontAlgn="ctr">
                        <a:buNone/>
                      </a:pPr>
                      <a:r>
                        <a:rPr lang="en-US" sz="1600" dirty="0">
                          <a:effectLst/>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696124821"/>
                  </a:ext>
                </a:extLst>
              </a:tr>
              <a:tr h="346668">
                <a:tc>
                  <a:txBody>
                    <a:bodyPr/>
                    <a:lstStyle/>
                    <a:p>
                      <a:pPr algn="l" fontAlgn="ctr">
                        <a:buNone/>
                      </a:pPr>
                      <a:r>
                        <a:rPr lang="en-US" sz="1600" dirty="0">
                          <a:effectLst/>
                        </a:rPr>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613986165"/>
                  </a:ext>
                </a:extLst>
              </a:tr>
              <a:tr h="346668">
                <a:tc>
                  <a:txBody>
                    <a:bodyPr/>
                    <a:lstStyle/>
                    <a:p>
                      <a:pPr algn="l" fontAlgn="ctr">
                        <a:buNone/>
                      </a:pPr>
                      <a:r>
                        <a:rPr lang="en-US" sz="1600" dirty="0">
                          <a:effectLst/>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579876770"/>
                  </a:ext>
                </a:extLst>
              </a:tr>
              <a:tr h="346668">
                <a:tc>
                  <a:txBody>
                    <a:bodyPr/>
                    <a:lstStyle/>
                    <a:p>
                      <a:pPr algn="l" fontAlgn="ctr">
                        <a:buNone/>
                      </a:pPr>
                      <a:r>
                        <a:rPr lang="en-US" sz="1600" dirty="0">
                          <a:effectLst/>
                        </a:rPr>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41041217"/>
                  </a:ext>
                </a:extLst>
              </a:tr>
            </a:tbl>
          </a:graphicData>
        </a:graphic>
      </p:graphicFrame>
    </p:spTree>
    <p:extLst>
      <p:ext uri="{BB962C8B-B14F-4D97-AF65-F5344CB8AC3E}">
        <p14:creationId xmlns:p14="http://schemas.microsoft.com/office/powerpoint/2010/main" val="1818787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B232D-F471-C731-C65E-6EE19C4C1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5FF6F-6AA7-D322-7480-DEE81FC4163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6B3FEEC-2E38-EF50-9B88-C79117E86A78}"/>
              </a:ext>
            </a:extLst>
          </p:cNvPr>
          <p:cNvSpPr>
            <a:spLocks noGrp="1"/>
          </p:cNvSpPr>
          <p:nvPr>
            <p:ph idx="1"/>
          </p:nvPr>
        </p:nvSpPr>
        <p:spPr>
          <a:xfrm>
            <a:off x="1006233" y="1401678"/>
            <a:ext cx="10515600" cy="5317224"/>
          </a:xfrm>
        </p:spPr>
        <p:txBody>
          <a:bodyPr>
            <a:normAutofit/>
          </a:bodyPr>
          <a:lstStyle/>
          <a:p>
            <a:r>
              <a:rPr lang="en-US" sz="2100" dirty="0"/>
              <a:t>The query result below shows list of the failed landing outcomes in drone ship, their booster versions, and launch site names for in year 2015:</a:t>
            </a:r>
          </a:p>
          <a:p>
            <a:endParaRPr lang="en-US" sz="1800" dirty="0"/>
          </a:p>
          <a:p>
            <a:endParaRPr lang="en-US" sz="1800" b="1" dirty="0"/>
          </a:p>
          <a:p>
            <a:pPr marL="0" indent="0">
              <a:buNone/>
            </a:pPr>
            <a:endParaRPr lang="en-US" sz="1800" b="1" dirty="0"/>
          </a:p>
          <a:p>
            <a:endParaRPr lang="en-US" sz="1800" dirty="0"/>
          </a:p>
          <a:p>
            <a:r>
              <a:rPr lang="en-US" sz="1800" dirty="0"/>
              <a:t>January 2015: F9 v1.1 B1012 failed to land on a drone ship after launching from CCAFS LC-40.</a:t>
            </a:r>
          </a:p>
          <a:p>
            <a:r>
              <a:rPr lang="en-US" sz="1800" dirty="0"/>
              <a:t>April 2015: F9 v1.1 B1015 also failed during a drone ship landing attempt from CCAFS LC-40.</a:t>
            </a:r>
          </a:p>
          <a:p>
            <a:r>
              <a:rPr lang="en-US" sz="1800" dirty="0"/>
              <a:t>Both failures occurred early in SpaceX’s </a:t>
            </a:r>
            <a:r>
              <a:rPr lang="en-US" sz="1800" b="1" dirty="0"/>
              <a:t>reusability program</a:t>
            </a:r>
            <a:r>
              <a:rPr lang="en-US" sz="1800" dirty="0"/>
              <a:t>, when drone ship landings were experimental.</a:t>
            </a:r>
          </a:p>
          <a:p>
            <a:r>
              <a:rPr lang="en-US" sz="1800" dirty="0"/>
              <a:t>These were part of </a:t>
            </a:r>
            <a:r>
              <a:rPr lang="en-US" sz="1800" b="1" dirty="0"/>
              <a:t>CRS (Cargo Resupply)</a:t>
            </a:r>
            <a:r>
              <a:rPr lang="en-US" sz="1800" dirty="0"/>
              <a:t> missions to the ISS, where landing attempts were secondary to primary payload delivery.</a:t>
            </a:r>
          </a:p>
          <a:p>
            <a:r>
              <a:rPr lang="en-US" sz="1800" dirty="0"/>
              <a:t>Highlights the learning curve in SpaceX’s reusable rocket development.</a:t>
            </a:r>
          </a:p>
          <a:p>
            <a:r>
              <a:rPr lang="en-US" sz="1800" dirty="0"/>
              <a:t>All failures were with Falcon 9 v1.1, an early iteration later upgraded for reliability.</a:t>
            </a:r>
          </a:p>
          <a:p>
            <a:r>
              <a:rPr lang="en-US" sz="1800" dirty="0"/>
              <a:t>By late 2015, SpaceX achieved its first successful drone ship landing (December 2015).</a:t>
            </a:r>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DF75FD4-3CBD-DD97-67B7-D6727F6F9997}"/>
              </a:ext>
            </a:extLst>
          </p:cNvPr>
          <p:cNvSpPr/>
          <p:nvPr/>
        </p:nvSpPr>
        <p:spPr>
          <a:xfrm>
            <a:off x="0" y="-1"/>
            <a:ext cx="12192000" cy="124609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DE37AE7-5945-1793-4218-C044B440A60A}"/>
              </a:ext>
            </a:extLst>
          </p:cNvPr>
          <p:cNvSpPr txBox="1">
            <a:spLocks/>
          </p:cNvSpPr>
          <p:nvPr/>
        </p:nvSpPr>
        <p:spPr>
          <a:xfrm>
            <a:off x="838200" y="139098"/>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6205F399-CFE2-F6CD-D918-081420A9D8AB}"/>
              </a:ext>
            </a:extLst>
          </p:cNvPr>
          <p:cNvSpPr/>
          <p:nvPr/>
        </p:nvSpPr>
        <p:spPr>
          <a:xfrm>
            <a:off x="956186" y="656278"/>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aphicFrame>
        <p:nvGraphicFramePr>
          <p:cNvPr id="10" name="Table 9">
            <a:extLst>
              <a:ext uri="{FF2B5EF4-FFF2-40B4-BE49-F238E27FC236}">
                <a16:creationId xmlns:a16="http://schemas.microsoft.com/office/drawing/2014/main" id="{0499FBF2-1BB2-09E1-B26C-0B15DE90C90A}"/>
              </a:ext>
            </a:extLst>
          </p:cNvPr>
          <p:cNvGraphicFramePr>
            <a:graphicFrameLocks noGrp="1"/>
          </p:cNvGraphicFramePr>
          <p:nvPr>
            <p:extLst>
              <p:ext uri="{D42A27DB-BD31-4B8C-83A1-F6EECF244321}">
                <p14:modId xmlns:p14="http://schemas.microsoft.com/office/powerpoint/2010/main" val="2072491568"/>
              </p:ext>
            </p:extLst>
          </p:nvPr>
        </p:nvGraphicFramePr>
        <p:xfrm>
          <a:off x="838200" y="2149530"/>
          <a:ext cx="10515600" cy="1279470"/>
        </p:xfrm>
        <a:graphic>
          <a:graphicData uri="http://schemas.openxmlformats.org/drawingml/2006/table">
            <a:tbl>
              <a:tblPr/>
              <a:tblGrid>
                <a:gridCol w="2628900">
                  <a:extLst>
                    <a:ext uri="{9D8B030D-6E8A-4147-A177-3AD203B41FA5}">
                      <a16:colId xmlns:a16="http://schemas.microsoft.com/office/drawing/2014/main" val="2118624503"/>
                    </a:ext>
                  </a:extLst>
                </a:gridCol>
                <a:gridCol w="2628900">
                  <a:extLst>
                    <a:ext uri="{9D8B030D-6E8A-4147-A177-3AD203B41FA5}">
                      <a16:colId xmlns:a16="http://schemas.microsoft.com/office/drawing/2014/main" val="4007357483"/>
                    </a:ext>
                  </a:extLst>
                </a:gridCol>
                <a:gridCol w="2628900">
                  <a:extLst>
                    <a:ext uri="{9D8B030D-6E8A-4147-A177-3AD203B41FA5}">
                      <a16:colId xmlns:a16="http://schemas.microsoft.com/office/drawing/2014/main" val="376625630"/>
                    </a:ext>
                  </a:extLst>
                </a:gridCol>
                <a:gridCol w="2628900">
                  <a:extLst>
                    <a:ext uri="{9D8B030D-6E8A-4147-A177-3AD203B41FA5}">
                      <a16:colId xmlns:a16="http://schemas.microsoft.com/office/drawing/2014/main" val="4766346"/>
                    </a:ext>
                  </a:extLst>
                </a:gridCol>
              </a:tblGrid>
              <a:tr h="426490">
                <a:tc>
                  <a:txBody>
                    <a:bodyPr/>
                    <a:lstStyle/>
                    <a:p>
                      <a:pPr algn="ctr" fontAlgn="ctr">
                        <a:buNone/>
                      </a:pPr>
                      <a:r>
                        <a:rPr lang="en-US" b="1" dirty="0">
                          <a:effectLst/>
                        </a:rPr>
                        <a:t>month</a:t>
                      </a:r>
                    </a:p>
                  </a:txBody>
                  <a:tcPr anchor="ctr">
                    <a:lnL>
                      <a:noFill/>
                    </a:lnL>
                    <a:lnR>
                      <a:noFill/>
                    </a:lnR>
                    <a:lnT>
                      <a:noFill/>
                    </a:lnT>
                    <a:lnB>
                      <a:noFill/>
                    </a:lnB>
                    <a:solidFill>
                      <a:srgbClr val="FFFFFF"/>
                    </a:solidFill>
                  </a:tcPr>
                </a:tc>
                <a:tc>
                  <a:txBody>
                    <a:bodyPr/>
                    <a:lstStyle/>
                    <a:p>
                      <a:pPr algn="ctr" fontAlgn="ctr">
                        <a:buNone/>
                      </a:pPr>
                      <a:r>
                        <a:rPr lang="en-US" b="1" dirty="0">
                          <a:effectLst/>
                        </a:rPr>
                        <a:t>Booster_Version</a:t>
                      </a:r>
                    </a:p>
                  </a:txBody>
                  <a:tcPr anchor="ctr">
                    <a:lnL>
                      <a:noFill/>
                    </a:lnL>
                    <a:lnR>
                      <a:noFill/>
                    </a:lnR>
                    <a:lnT>
                      <a:noFill/>
                    </a:lnT>
                    <a:lnB>
                      <a:noFill/>
                    </a:lnB>
                    <a:solidFill>
                      <a:srgbClr val="FFFFFF"/>
                    </a:solidFill>
                  </a:tcPr>
                </a:tc>
                <a:tc>
                  <a:txBody>
                    <a:bodyPr/>
                    <a:lstStyle/>
                    <a:p>
                      <a:pPr algn="ctr" fontAlgn="ctr">
                        <a:buNone/>
                      </a:pPr>
                      <a:r>
                        <a:rPr lang="en-US" b="1">
                          <a:effectLst/>
                        </a:rPr>
                        <a:t>Launch_Site</a:t>
                      </a:r>
                    </a:p>
                  </a:txBody>
                  <a:tcPr anchor="ctr">
                    <a:lnL>
                      <a:noFill/>
                    </a:lnL>
                    <a:lnR>
                      <a:noFill/>
                    </a:lnR>
                    <a:lnT>
                      <a:noFill/>
                    </a:lnT>
                    <a:lnB>
                      <a:noFill/>
                    </a:lnB>
                    <a:solidFill>
                      <a:srgbClr val="FFFFFF"/>
                    </a:solidFill>
                  </a:tcPr>
                </a:tc>
                <a:tc>
                  <a:txBody>
                    <a:bodyPr/>
                    <a:lstStyle/>
                    <a:p>
                      <a:pPr algn="ctr" fontAlgn="ctr">
                        <a:buNone/>
                      </a:pPr>
                      <a:r>
                        <a:rPr lang="en-US" b="1">
                          <a:effectLst/>
                        </a:rPr>
                        <a:t>Landing_Outcome</a:t>
                      </a:r>
                    </a:p>
                  </a:txBody>
                  <a:tcPr anchor="ctr">
                    <a:lnL>
                      <a:noFill/>
                    </a:lnL>
                    <a:lnR>
                      <a:noFill/>
                    </a:lnR>
                    <a:lnT>
                      <a:noFill/>
                    </a:lnT>
                    <a:lnB>
                      <a:noFill/>
                    </a:lnB>
                    <a:solidFill>
                      <a:srgbClr val="FFFFFF"/>
                    </a:solidFill>
                  </a:tcPr>
                </a:tc>
                <a:extLst>
                  <a:ext uri="{0D108BD9-81ED-4DB2-BD59-A6C34878D82A}">
                    <a16:rowId xmlns:a16="http://schemas.microsoft.com/office/drawing/2014/main" val="4025303251"/>
                  </a:ext>
                </a:extLst>
              </a:tr>
              <a:tr h="426490">
                <a:tc>
                  <a:txBody>
                    <a:bodyPr/>
                    <a:lstStyle/>
                    <a:p>
                      <a:pPr algn="ctr" fontAlgn="ctr">
                        <a:buNone/>
                      </a:pPr>
                      <a:r>
                        <a:rPr lang="en-US" dirty="0">
                          <a:effectLst/>
                        </a:rPr>
                        <a:t>01</a:t>
                      </a:r>
                    </a:p>
                  </a:txBody>
                  <a:tcPr anchor="ctr">
                    <a:lnL>
                      <a:noFill/>
                    </a:lnL>
                    <a:lnR>
                      <a:noFill/>
                    </a:lnR>
                    <a:lnT>
                      <a:noFill/>
                    </a:lnT>
                    <a:lnB>
                      <a:noFill/>
                    </a:lnB>
                    <a:solidFill>
                      <a:srgbClr val="FFFFFF"/>
                    </a:solidFill>
                  </a:tcPr>
                </a:tc>
                <a:tc>
                  <a:txBody>
                    <a:bodyPr/>
                    <a:lstStyle/>
                    <a:p>
                      <a:pPr algn="ctr" fontAlgn="ctr">
                        <a:buNone/>
                      </a:pPr>
                      <a:r>
                        <a:rPr lang="en-US" dirty="0">
                          <a:effectLst/>
                        </a:rPr>
                        <a:t>F9 v1.1 B1012</a:t>
                      </a:r>
                    </a:p>
                  </a:txBody>
                  <a:tcPr anchor="ctr">
                    <a:lnL>
                      <a:noFill/>
                    </a:lnL>
                    <a:lnR>
                      <a:noFill/>
                    </a:lnR>
                    <a:lnT>
                      <a:noFill/>
                    </a:lnT>
                    <a:lnB>
                      <a:noFill/>
                    </a:lnB>
                    <a:solidFill>
                      <a:srgbClr val="FFFFFF"/>
                    </a:solidFill>
                  </a:tcPr>
                </a:tc>
                <a:tc>
                  <a:txBody>
                    <a:bodyPr/>
                    <a:lstStyle/>
                    <a:p>
                      <a:pPr algn="ctr" fontAlgn="ctr">
                        <a:buNone/>
                      </a:pPr>
                      <a:r>
                        <a:rPr lang="en-US">
                          <a:effectLst/>
                        </a:rPr>
                        <a:t>CCAFS LC-40</a:t>
                      </a:r>
                    </a:p>
                  </a:txBody>
                  <a:tcPr anchor="ctr">
                    <a:lnL>
                      <a:noFill/>
                    </a:lnL>
                    <a:lnR>
                      <a:noFill/>
                    </a:lnR>
                    <a:lnT>
                      <a:noFill/>
                    </a:lnT>
                    <a:lnB>
                      <a:noFill/>
                    </a:lnB>
                    <a:solidFill>
                      <a:srgbClr val="FFFFFF"/>
                    </a:solidFill>
                  </a:tcPr>
                </a:tc>
                <a:tc>
                  <a:txBody>
                    <a:bodyPr/>
                    <a:lstStyle/>
                    <a:p>
                      <a:pPr algn="ctr" fontAlgn="ctr">
                        <a:buNone/>
                      </a:pPr>
                      <a:r>
                        <a:rPr lang="en-US">
                          <a:effectLst/>
                        </a:rPr>
                        <a:t>Failure (drone ship)</a:t>
                      </a:r>
                    </a:p>
                  </a:txBody>
                  <a:tcPr anchor="ctr">
                    <a:lnL>
                      <a:noFill/>
                    </a:lnL>
                    <a:lnR>
                      <a:noFill/>
                    </a:lnR>
                    <a:lnT>
                      <a:noFill/>
                    </a:lnT>
                    <a:lnB>
                      <a:noFill/>
                    </a:lnB>
                    <a:solidFill>
                      <a:srgbClr val="FFFFFF"/>
                    </a:solidFill>
                  </a:tcPr>
                </a:tc>
                <a:extLst>
                  <a:ext uri="{0D108BD9-81ED-4DB2-BD59-A6C34878D82A}">
                    <a16:rowId xmlns:a16="http://schemas.microsoft.com/office/drawing/2014/main" val="2874122029"/>
                  </a:ext>
                </a:extLst>
              </a:tr>
              <a:tr h="426490">
                <a:tc>
                  <a:txBody>
                    <a:bodyPr/>
                    <a:lstStyle/>
                    <a:p>
                      <a:pPr algn="ctr" fontAlgn="ctr">
                        <a:buNone/>
                      </a:pPr>
                      <a:r>
                        <a:rPr lang="en-US" dirty="0">
                          <a:effectLst/>
                        </a:rPr>
                        <a:t>04</a:t>
                      </a:r>
                    </a:p>
                  </a:txBody>
                  <a:tcPr anchor="ctr">
                    <a:lnL>
                      <a:noFill/>
                    </a:lnL>
                    <a:lnR>
                      <a:noFill/>
                    </a:lnR>
                    <a:lnT>
                      <a:noFill/>
                    </a:lnT>
                    <a:lnB>
                      <a:noFill/>
                    </a:lnB>
                    <a:solidFill>
                      <a:srgbClr val="FFFFFF"/>
                    </a:solidFill>
                  </a:tcPr>
                </a:tc>
                <a:tc>
                  <a:txBody>
                    <a:bodyPr/>
                    <a:lstStyle/>
                    <a:p>
                      <a:pPr algn="ctr" fontAlgn="ctr">
                        <a:buNone/>
                      </a:pPr>
                      <a:r>
                        <a:rPr lang="en-US">
                          <a:effectLst/>
                        </a:rPr>
                        <a:t>F9 v1.1 B1015</a:t>
                      </a:r>
                    </a:p>
                  </a:txBody>
                  <a:tcPr anchor="ctr">
                    <a:lnL>
                      <a:noFill/>
                    </a:lnL>
                    <a:lnR>
                      <a:noFill/>
                    </a:lnR>
                    <a:lnT>
                      <a:noFill/>
                    </a:lnT>
                    <a:lnB>
                      <a:noFill/>
                    </a:lnB>
                    <a:solidFill>
                      <a:srgbClr val="FFFFFF"/>
                    </a:solidFill>
                  </a:tcPr>
                </a:tc>
                <a:tc>
                  <a:txBody>
                    <a:bodyPr/>
                    <a:lstStyle/>
                    <a:p>
                      <a:pPr algn="ctr" fontAlgn="ctr">
                        <a:buNone/>
                      </a:pPr>
                      <a:r>
                        <a:rPr lang="en-US" dirty="0">
                          <a:effectLst/>
                        </a:rPr>
                        <a:t>CCAFS LC-40</a:t>
                      </a:r>
                    </a:p>
                  </a:txBody>
                  <a:tcPr anchor="ctr">
                    <a:lnL>
                      <a:noFill/>
                    </a:lnL>
                    <a:lnR>
                      <a:noFill/>
                    </a:lnR>
                    <a:lnT>
                      <a:noFill/>
                    </a:lnT>
                    <a:lnB>
                      <a:noFill/>
                    </a:lnB>
                    <a:solidFill>
                      <a:srgbClr val="FFFFFF"/>
                    </a:solidFill>
                  </a:tcPr>
                </a:tc>
                <a:tc>
                  <a:txBody>
                    <a:bodyPr/>
                    <a:lstStyle/>
                    <a:p>
                      <a:pPr algn="ctr" fontAlgn="ctr">
                        <a:buNone/>
                      </a:pPr>
                      <a:r>
                        <a:rPr lang="en-US" dirty="0">
                          <a:effectLst/>
                        </a:rPr>
                        <a:t>Failure (drone ship)</a:t>
                      </a:r>
                    </a:p>
                  </a:txBody>
                  <a:tcPr anchor="ctr">
                    <a:lnL>
                      <a:noFill/>
                    </a:lnL>
                    <a:lnR>
                      <a:noFill/>
                    </a:lnR>
                    <a:lnT>
                      <a:noFill/>
                    </a:lnT>
                    <a:lnB>
                      <a:noFill/>
                    </a:lnB>
                    <a:solidFill>
                      <a:srgbClr val="FFFFFF"/>
                    </a:solidFill>
                  </a:tcPr>
                </a:tc>
                <a:extLst>
                  <a:ext uri="{0D108BD9-81ED-4DB2-BD59-A6C34878D82A}">
                    <a16:rowId xmlns:a16="http://schemas.microsoft.com/office/drawing/2014/main" val="2136830048"/>
                  </a:ext>
                </a:extLst>
              </a:tr>
            </a:tbl>
          </a:graphicData>
        </a:graphic>
      </p:graphicFrame>
    </p:spTree>
    <p:extLst>
      <p:ext uri="{BB962C8B-B14F-4D97-AF65-F5344CB8AC3E}">
        <p14:creationId xmlns:p14="http://schemas.microsoft.com/office/powerpoint/2010/main" val="9942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1D176-94F2-4E04-8653-822CBB7AA1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41210-ABE0-6940-5C30-E16AA4FA3547}"/>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B017AEAE-EB93-8ADE-49E9-B3D373441FB6}"/>
              </a:ext>
            </a:extLst>
          </p:cNvPr>
          <p:cNvSpPr>
            <a:spLocks noGrp="1"/>
          </p:cNvSpPr>
          <p:nvPr>
            <p:ph idx="1"/>
          </p:nvPr>
        </p:nvSpPr>
        <p:spPr>
          <a:xfrm>
            <a:off x="4804939" y="1192235"/>
            <a:ext cx="7387061" cy="5600743"/>
          </a:xfrm>
        </p:spPr>
        <p:txBody>
          <a:bodyPr>
            <a:normAutofit fontScale="62500" lnSpcReduction="20000"/>
          </a:bodyPr>
          <a:lstStyle/>
          <a:p>
            <a:pPr>
              <a:lnSpc>
                <a:spcPct val="100000"/>
              </a:lnSpc>
              <a:spcBef>
                <a:spcPts val="1400"/>
              </a:spcBef>
            </a:pPr>
            <a:r>
              <a:rPr lang="en-US" sz="2600" b="1" dirty="0">
                <a:solidFill>
                  <a:schemeClr val="accent3">
                    <a:lumMod val="25000"/>
                  </a:schemeClr>
                </a:solidFill>
              </a:rPr>
              <a:t>Most frequent outcomes</a:t>
            </a:r>
            <a:r>
              <a:rPr lang="en-US" sz="2600" dirty="0">
                <a:solidFill>
                  <a:schemeClr val="accent3">
                    <a:lumMod val="25000"/>
                  </a:schemeClr>
                </a:solidFill>
              </a:rPr>
              <a:t>:</a:t>
            </a:r>
          </a:p>
          <a:p>
            <a:pPr lvl="1">
              <a:lnSpc>
                <a:spcPct val="100000"/>
              </a:lnSpc>
              <a:spcBef>
                <a:spcPts val="1400"/>
              </a:spcBef>
            </a:pPr>
            <a:r>
              <a:rPr lang="en-US" dirty="0">
                <a:solidFill>
                  <a:schemeClr val="accent3">
                    <a:lumMod val="25000"/>
                  </a:schemeClr>
                </a:solidFill>
              </a:rPr>
              <a:t>"No attempt" (10x): Early missions (2010–2013) often skipped landings to prioritize payload delivery.</a:t>
            </a:r>
          </a:p>
          <a:p>
            <a:pPr lvl="1">
              <a:lnSpc>
                <a:spcPct val="100000"/>
              </a:lnSpc>
              <a:spcBef>
                <a:spcPts val="1400"/>
              </a:spcBef>
            </a:pPr>
            <a:r>
              <a:rPr lang="en-US" dirty="0">
                <a:solidFill>
                  <a:schemeClr val="accent3">
                    <a:lumMod val="25000"/>
                  </a:schemeClr>
                </a:solidFill>
              </a:rPr>
              <a:t>Drone Ship Success/Failure (5x each): Reflects experimental phase of ocean landings.</a:t>
            </a:r>
          </a:p>
          <a:p>
            <a:pPr lvl="1">
              <a:lnSpc>
                <a:spcPct val="100000"/>
              </a:lnSpc>
              <a:spcBef>
                <a:spcPts val="1400"/>
              </a:spcBef>
            </a:pPr>
            <a:r>
              <a:rPr lang="en-US" dirty="0">
                <a:solidFill>
                  <a:schemeClr val="accent3">
                    <a:lumMod val="25000"/>
                  </a:schemeClr>
                </a:solidFill>
              </a:rPr>
              <a:t>Ground Pad Success (5x): Includes historic first landings at LZ-1 (e.g., December 2015).</a:t>
            </a:r>
          </a:p>
          <a:p>
            <a:pPr>
              <a:lnSpc>
                <a:spcPct val="100000"/>
              </a:lnSpc>
              <a:spcBef>
                <a:spcPts val="1400"/>
              </a:spcBef>
            </a:pPr>
            <a:r>
              <a:rPr lang="en-US" sz="2600" b="1" dirty="0">
                <a:solidFill>
                  <a:schemeClr val="accent3">
                    <a:lumMod val="25000"/>
                  </a:schemeClr>
                </a:solidFill>
              </a:rPr>
              <a:t>Less Frequent Outcomes</a:t>
            </a:r>
            <a:r>
              <a:rPr lang="en-US" sz="2600" dirty="0">
                <a:solidFill>
                  <a:schemeClr val="accent3">
                    <a:lumMod val="25000"/>
                  </a:schemeClr>
                </a:solidFill>
              </a:rPr>
              <a:t>:</a:t>
            </a:r>
          </a:p>
          <a:p>
            <a:pPr lvl="1">
              <a:lnSpc>
                <a:spcPct val="100000"/>
              </a:lnSpc>
              <a:spcBef>
                <a:spcPts val="1400"/>
              </a:spcBef>
            </a:pPr>
            <a:r>
              <a:rPr lang="en-US" dirty="0">
                <a:solidFill>
                  <a:schemeClr val="accent3">
                    <a:lumMod val="25000"/>
                  </a:schemeClr>
                </a:solidFill>
              </a:rPr>
              <a:t>Controlled Ocean (3x): Intentional water landings (e.g., expendable missions).</a:t>
            </a:r>
          </a:p>
          <a:p>
            <a:pPr lvl="1">
              <a:lnSpc>
                <a:spcPct val="100000"/>
              </a:lnSpc>
              <a:spcBef>
                <a:spcPts val="1400"/>
              </a:spcBef>
            </a:pPr>
            <a:r>
              <a:rPr lang="en-US" dirty="0">
                <a:solidFill>
                  <a:schemeClr val="accent3">
                    <a:lumMod val="25000"/>
                  </a:schemeClr>
                </a:solidFill>
              </a:rPr>
              <a:t>Uncontrolled Ocean (2x)/Parachute Failure (2x): Early recovery attempts (2010–2012).</a:t>
            </a:r>
          </a:p>
          <a:p>
            <a:pPr lvl="1">
              <a:lnSpc>
                <a:spcPct val="100000"/>
              </a:lnSpc>
              <a:spcBef>
                <a:spcPts val="1400"/>
              </a:spcBef>
            </a:pPr>
            <a:r>
              <a:rPr lang="en-US" dirty="0">
                <a:solidFill>
                  <a:schemeClr val="accent3">
                    <a:lumMod val="25000"/>
                  </a:schemeClr>
                </a:solidFill>
              </a:rPr>
              <a:t>Precluded Drone Ship (1x): Aborted landing due to technical issues.</a:t>
            </a:r>
          </a:p>
          <a:p>
            <a:pPr>
              <a:lnSpc>
                <a:spcPct val="100000"/>
              </a:lnSpc>
              <a:spcBef>
                <a:spcPts val="1400"/>
              </a:spcBef>
            </a:pPr>
            <a:r>
              <a:rPr lang="en-US" sz="2600" b="1" dirty="0">
                <a:solidFill>
                  <a:schemeClr val="accent3">
                    <a:lumMod val="25000"/>
                  </a:schemeClr>
                </a:solidFill>
              </a:rPr>
              <a:t>Trends &amp; Implications</a:t>
            </a:r>
            <a:r>
              <a:rPr lang="en-US" sz="2600" dirty="0">
                <a:solidFill>
                  <a:schemeClr val="accent3">
                    <a:lumMod val="25000"/>
                  </a:schemeClr>
                </a:solidFill>
              </a:rPr>
              <a:t>:</a:t>
            </a:r>
          </a:p>
          <a:p>
            <a:pPr lvl="1">
              <a:lnSpc>
                <a:spcPct val="100000"/>
              </a:lnSpc>
              <a:spcBef>
                <a:spcPts val="1400"/>
              </a:spcBef>
            </a:pPr>
            <a:r>
              <a:rPr lang="en-US" dirty="0">
                <a:solidFill>
                  <a:schemeClr val="accent3">
                    <a:lumMod val="25000"/>
                  </a:schemeClr>
                </a:solidFill>
              </a:rPr>
              <a:t>2010–2013: Focus on mission success, not recovery ("No attempt" dominates).</a:t>
            </a:r>
          </a:p>
          <a:p>
            <a:pPr lvl="1">
              <a:lnSpc>
                <a:spcPct val="100000"/>
              </a:lnSpc>
              <a:spcBef>
                <a:spcPts val="1400"/>
              </a:spcBef>
            </a:pPr>
            <a:r>
              <a:rPr lang="en-US" dirty="0">
                <a:solidFill>
                  <a:schemeClr val="accent3">
                    <a:lumMod val="25000"/>
                  </a:schemeClr>
                </a:solidFill>
              </a:rPr>
              <a:t>2014–2017: Rise in landing attempts, with 50% drone ship success rate (5/10 attempts succeeded).</a:t>
            </a:r>
          </a:p>
          <a:p>
            <a:pPr lvl="1">
              <a:lnSpc>
                <a:spcPct val="100000"/>
              </a:lnSpc>
              <a:spcBef>
                <a:spcPts val="1400"/>
              </a:spcBef>
            </a:pPr>
            <a:r>
              <a:rPr lang="en-US" dirty="0">
                <a:solidFill>
                  <a:schemeClr val="accent3">
                    <a:lumMod val="25000"/>
                  </a:schemeClr>
                </a:solidFill>
              </a:rPr>
              <a:t>Progress: By 2017, ground pad success became routine, paving the way for Block 5 reusability.</a:t>
            </a:r>
          </a:p>
          <a:p>
            <a:endParaRPr lang="en-US" sz="1600" dirty="0"/>
          </a:p>
        </p:txBody>
      </p:sp>
      <p:sp>
        <p:nvSpPr>
          <p:cNvPr id="4" name="Rectangle 3">
            <a:extLst>
              <a:ext uri="{FF2B5EF4-FFF2-40B4-BE49-F238E27FC236}">
                <a16:creationId xmlns:a16="http://schemas.microsoft.com/office/drawing/2014/main" id="{C0D1193D-C165-B28D-0686-F5856AF845C1}"/>
              </a:ext>
            </a:extLst>
          </p:cNvPr>
          <p:cNvSpPr/>
          <p:nvPr/>
        </p:nvSpPr>
        <p:spPr>
          <a:xfrm>
            <a:off x="0" y="0"/>
            <a:ext cx="12192000" cy="1126194"/>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E878F14-B5F0-EFC1-E242-4599BDFFEC9A}"/>
              </a:ext>
            </a:extLst>
          </p:cNvPr>
          <p:cNvSpPr txBox="1">
            <a:spLocks/>
          </p:cNvSpPr>
          <p:nvPr/>
        </p:nvSpPr>
        <p:spPr>
          <a:xfrm>
            <a:off x="838200" y="65022"/>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F1BEB1B-81AB-ED4C-6A9D-C770FD29D628}"/>
              </a:ext>
            </a:extLst>
          </p:cNvPr>
          <p:cNvSpPr/>
          <p:nvPr/>
        </p:nvSpPr>
        <p:spPr>
          <a:xfrm>
            <a:off x="838200" y="563097"/>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aphicFrame>
        <p:nvGraphicFramePr>
          <p:cNvPr id="5" name="Table 4">
            <a:extLst>
              <a:ext uri="{FF2B5EF4-FFF2-40B4-BE49-F238E27FC236}">
                <a16:creationId xmlns:a16="http://schemas.microsoft.com/office/drawing/2014/main" id="{5E39B42A-499F-EDFD-C56B-A07D7D2B3B5B}"/>
              </a:ext>
            </a:extLst>
          </p:cNvPr>
          <p:cNvGraphicFramePr>
            <a:graphicFrameLocks noGrp="1"/>
          </p:cNvGraphicFramePr>
          <p:nvPr>
            <p:extLst>
              <p:ext uri="{D42A27DB-BD31-4B8C-83A1-F6EECF244321}">
                <p14:modId xmlns:p14="http://schemas.microsoft.com/office/powerpoint/2010/main" val="686272402"/>
              </p:ext>
            </p:extLst>
          </p:nvPr>
        </p:nvGraphicFramePr>
        <p:xfrm>
          <a:off x="215152" y="2346686"/>
          <a:ext cx="4533900" cy="3291840"/>
        </p:xfrm>
        <a:graphic>
          <a:graphicData uri="http://schemas.openxmlformats.org/drawingml/2006/table">
            <a:tbl>
              <a:tblPr/>
              <a:tblGrid>
                <a:gridCol w="2330369">
                  <a:extLst>
                    <a:ext uri="{9D8B030D-6E8A-4147-A177-3AD203B41FA5}">
                      <a16:colId xmlns:a16="http://schemas.microsoft.com/office/drawing/2014/main" val="2846337787"/>
                    </a:ext>
                  </a:extLst>
                </a:gridCol>
                <a:gridCol w="2203531">
                  <a:extLst>
                    <a:ext uri="{9D8B030D-6E8A-4147-A177-3AD203B41FA5}">
                      <a16:colId xmlns:a16="http://schemas.microsoft.com/office/drawing/2014/main" val="74828246"/>
                    </a:ext>
                  </a:extLst>
                </a:gridCol>
              </a:tblGrid>
              <a:tr h="303092">
                <a:tc>
                  <a:txBody>
                    <a:bodyPr/>
                    <a:lstStyle/>
                    <a:p>
                      <a:pPr algn="l" fontAlgn="ctr">
                        <a:buNone/>
                      </a:pPr>
                      <a:r>
                        <a:rPr lang="en-US" b="1" dirty="0">
                          <a:effectLst/>
                        </a:rPr>
                        <a:t>Landing_Outcome</a:t>
                      </a:r>
                    </a:p>
                  </a:txBody>
                  <a:tcPr anchor="ctr">
                    <a:lnL>
                      <a:noFill/>
                    </a:lnL>
                    <a:lnR>
                      <a:noFill/>
                    </a:lnR>
                    <a:lnT>
                      <a:noFill/>
                    </a:lnT>
                    <a:lnB>
                      <a:noFill/>
                    </a:lnB>
                    <a:solidFill>
                      <a:srgbClr val="FFFFFF"/>
                    </a:solidFill>
                  </a:tcPr>
                </a:tc>
                <a:tc>
                  <a:txBody>
                    <a:bodyPr/>
                    <a:lstStyle/>
                    <a:p>
                      <a:pPr algn="ctr" fontAlgn="ctr">
                        <a:buNone/>
                      </a:pPr>
                      <a:r>
                        <a:rPr lang="en-US" b="1" dirty="0">
                          <a:effectLst/>
                        </a:rPr>
                        <a:t>Outcome_Count</a:t>
                      </a:r>
                    </a:p>
                  </a:txBody>
                  <a:tcPr anchor="ctr">
                    <a:lnL>
                      <a:noFill/>
                    </a:lnL>
                    <a:lnR>
                      <a:noFill/>
                    </a:lnR>
                    <a:lnT>
                      <a:noFill/>
                    </a:lnT>
                    <a:lnB>
                      <a:noFill/>
                    </a:lnB>
                    <a:solidFill>
                      <a:srgbClr val="FFFFFF"/>
                    </a:solidFill>
                  </a:tcPr>
                </a:tc>
                <a:extLst>
                  <a:ext uri="{0D108BD9-81ED-4DB2-BD59-A6C34878D82A}">
                    <a16:rowId xmlns:a16="http://schemas.microsoft.com/office/drawing/2014/main" val="3989849345"/>
                  </a:ext>
                </a:extLst>
              </a:tr>
              <a:tr h="303092">
                <a:tc>
                  <a:txBody>
                    <a:bodyPr/>
                    <a:lstStyle/>
                    <a:p>
                      <a:pPr algn="l" fontAlgn="ctr">
                        <a:buNone/>
                      </a:pPr>
                      <a:r>
                        <a:rPr lang="en-US" dirty="0">
                          <a:effectLst/>
                        </a:rPr>
                        <a:t>No attempt</a:t>
                      </a:r>
                    </a:p>
                  </a:txBody>
                  <a:tcPr anchor="ctr">
                    <a:lnL>
                      <a:noFill/>
                    </a:lnL>
                    <a:lnR>
                      <a:noFill/>
                    </a:lnR>
                    <a:lnT>
                      <a:noFill/>
                    </a:lnT>
                    <a:lnB>
                      <a:noFill/>
                    </a:lnB>
                    <a:solidFill>
                      <a:srgbClr val="FFFFFF"/>
                    </a:solidFill>
                  </a:tcPr>
                </a:tc>
                <a:tc>
                  <a:txBody>
                    <a:bodyPr/>
                    <a:lstStyle/>
                    <a:p>
                      <a:pPr algn="ctr" fontAlgn="ctr">
                        <a:buNone/>
                      </a:pPr>
                      <a:r>
                        <a:rPr lang="en-US" dirty="0">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2350359934"/>
                  </a:ext>
                </a:extLst>
              </a:tr>
              <a:tr h="303092">
                <a:tc>
                  <a:txBody>
                    <a:bodyPr/>
                    <a:lstStyle/>
                    <a:p>
                      <a:pPr algn="l" fontAlgn="ctr">
                        <a:buNone/>
                      </a:pPr>
                      <a:r>
                        <a:rPr lang="en-US" dirty="0">
                          <a:effectLst/>
                        </a:rPr>
                        <a:t>Success (drone ship)</a:t>
                      </a:r>
                    </a:p>
                  </a:txBody>
                  <a:tcPr anchor="ctr">
                    <a:lnL>
                      <a:noFill/>
                    </a:lnL>
                    <a:lnR>
                      <a:noFill/>
                    </a:lnR>
                    <a:lnT>
                      <a:noFill/>
                    </a:lnT>
                    <a:lnB>
                      <a:noFill/>
                    </a:lnB>
                    <a:solidFill>
                      <a:srgbClr val="FFFFFF"/>
                    </a:solidFill>
                  </a:tcPr>
                </a:tc>
                <a:tc>
                  <a:txBody>
                    <a:bodyPr/>
                    <a:lstStyle/>
                    <a:p>
                      <a:pPr algn="ctr" fontAlgn="ctr">
                        <a:buNone/>
                      </a:pPr>
                      <a:r>
                        <a:rPr lang="en-US" dirty="0">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4174717577"/>
                  </a:ext>
                </a:extLst>
              </a:tr>
              <a:tr h="303092">
                <a:tc>
                  <a:txBody>
                    <a:bodyPr/>
                    <a:lstStyle/>
                    <a:p>
                      <a:pPr algn="l" fontAlgn="ctr">
                        <a:buNone/>
                      </a:pPr>
                      <a:r>
                        <a:rPr lang="en-US" dirty="0">
                          <a:effectLst/>
                        </a:rPr>
                        <a:t>Failure (drone ship)</a:t>
                      </a:r>
                    </a:p>
                  </a:txBody>
                  <a:tcPr anchor="ctr">
                    <a:lnL>
                      <a:noFill/>
                    </a:lnL>
                    <a:lnR>
                      <a:noFill/>
                    </a:lnR>
                    <a:lnT>
                      <a:noFill/>
                    </a:lnT>
                    <a:lnB>
                      <a:noFill/>
                    </a:lnB>
                    <a:solidFill>
                      <a:srgbClr val="FFFFFF"/>
                    </a:solidFill>
                  </a:tcPr>
                </a:tc>
                <a:tc>
                  <a:txBody>
                    <a:bodyPr/>
                    <a:lstStyle/>
                    <a:p>
                      <a:pPr algn="ctr" fontAlgn="ctr">
                        <a:buNone/>
                      </a:pPr>
                      <a:r>
                        <a:rPr lang="en-US" dirty="0">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1927766232"/>
                  </a:ext>
                </a:extLst>
              </a:tr>
              <a:tr h="303092">
                <a:tc>
                  <a:txBody>
                    <a:bodyPr/>
                    <a:lstStyle/>
                    <a:p>
                      <a:pPr algn="l" fontAlgn="ctr">
                        <a:buNone/>
                      </a:pPr>
                      <a:r>
                        <a:rPr lang="en-US">
                          <a:effectLst/>
                        </a:rPr>
                        <a:t>Success (ground pad)</a:t>
                      </a:r>
                    </a:p>
                  </a:txBody>
                  <a:tcPr anchor="ctr">
                    <a:lnL>
                      <a:noFill/>
                    </a:lnL>
                    <a:lnR>
                      <a:noFill/>
                    </a:lnR>
                    <a:lnT>
                      <a:noFill/>
                    </a:lnT>
                    <a:lnB>
                      <a:noFill/>
                    </a:lnB>
                    <a:solidFill>
                      <a:srgbClr val="FFFFFF"/>
                    </a:solidFill>
                  </a:tcPr>
                </a:tc>
                <a:tc>
                  <a:txBody>
                    <a:bodyPr/>
                    <a:lstStyle/>
                    <a:p>
                      <a:pPr algn="ctr" fontAlgn="ctr">
                        <a:buNone/>
                      </a:pPr>
                      <a:r>
                        <a:rPr lang="en-US" dirty="0">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4103288274"/>
                  </a:ext>
                </a:extLst>
              </a:tr>
              <a:tr h="303092">
                <a:tc>
                  <a:txBody>
                    <a:bodyPr/>
                    <a:lstStyle/>
                    <a:p>
                      <a:pPr algn="l" fontAlgn="ctr">
                        <a:buNone/>
                      </a:pPr>
                      <a:r>
                        <a:rPr lang="en-US" dirty="0">
                          <a:effectLst/>
                        </a:rPr>
                        <a:t>Controlled (ocean)</a:t>
                      </a:r>
                    </a:p>
                  </a:txBody>
                  <a:tcPr anchor="ctr">
                    <a:lnL>
                      <a:noFill/>
                    </a:lnL>
                    <a:lnR>
                      <a:noFill/>
                    </a:lnR>
                    <a:lnT>
                      <a:noFill/>
                    </a:lnT>
                    <a:lnB>
                      <a:noFill/>
                    </a:lnB>
                    <a:solidFill>
                      <a:srgbClr val="FFFFFF"/>
                    </a:solidFill>
                  </a:tcPr>
                </a:tc>
                <a:tc>
                  <a:txBody>
                    <a:bodyPr/>
                    <a:lstStyle/>
                    <a:p>
                      <a:pPr algn="ctr" fontAlgn="ctr">
                        <a:buNone/>
                      </a:pPr>
                      <a:r>
                        <a:rPr lang="en-US" dirty="0">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3039787270"/>
                  </a:ext>
                </a:extLst>
              </a:tr>
              <a:tr h="303092">
                <a:tc>
                  <a:txBody>
                    <a:bodyPr/>
                    <a:lstStyle/>
                    <a:p>
                      <a:pPr algn="l" fontAlgn="ctr">
                        <a:buNone/>
                      </a:pPr>
                      <a:r>
                        <a:rPr lang="en-US">
                          <a:effectLst/>
                        </a:rPr>
                        <a:t>Uncontrolled (ocean)</a:t>
                      </a:r>
                    </a:p>
                  </a:txBody>
                  <a:tcPr anchor="ctr">
                    <a:lnL>
                      <a:noFill/>
                    </a:lnL>
                    <a:lnR>
                      <a:noFill/>
                    </a:lnR>
                    <a:lnT>
                      <a:noFill/>
                    </a:lnT>
                    <a:lnB>
                      <a:noFill/>
                    </a:lnB>
                    <a:solidFill>
                      <a:srgbClr val="FFFFFF"/>
                    </a:solidFill>
                  </a:tcPr>
                </a:tc>
                <a:tc>
                  <a:txBody>
                    <a:bodyPr/>
                    <a:lstStyle/>
                    <a:p>
                      <a:pPr algn="ctr" fontAlgn="ctr">
                        <a:buNone/>
                      </a:pPr>
                      <a:r>
                        <a:rPr lang="en-US" dirty="0">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3340189449"/>
                  </a:ext>
                </a:extLst>
              </a:tr>
              <a:tr h="303092">
                <a:tc>
                  <a:txBody>
                    <a:bodyPr/>
                    <a:lstStyle/>
                    <a:p>
                      <a:pPr algn="l" fontAlgn="ctr">
                        <a:buNone/>
                      </a:pPr>
                      <a:r>
                        <a:rPr lang="en-US">
                          <a:effectLst/>
                        </a:rPr>
                        <a:t>Failure (parachute)</a:t>
                      </a:r>
                    </a:p>
                  </a:txBody>
                  <a:tcPr anchor="ctr">
                    <a:lnL>
                      <a:noFill/>
                    </a:lnL>
                    <a:lnR>
                      <a:noFill/>
                    </a:lnR>
                    <a:lnT>
                      <a:noFill/>
                    </a:lnT>
                    <a:lnB>
                      <a:noFill/>
                    </a:lnB>
                    <a:solidFill>
                      <a:srgbClr val="FFFFFF"/>
                    </a:solidFill>
                  </a:tcPr>
                </a:tc>
                <a:tc>
                  <a:txBody>
                    <a:bodyPr/>
                    <a:lstStyle/>
                    <a:p>
                      <a:pPr algn="ctr" fontAlgn="ctr">
                        <a:buNone/>
                      </a:pPr>
                      <a:r>
                        <a:rPr lang="en-US" dirty="0">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385679670"/>
                  </a:ext>
                </a:extLst>
              </a:tr>
              <a:tr h="303092">
                <a:tc>
                  <a:txBody>
                    <a:bodyPr/>
                    <a:lstStyle/>
                    <a:p>
                      <a:pPr algn="l" fontAlgn="ctr">
                        <a:buNone/>
                      </a:pPr>
                      <a:r>
                        <a:rPr lang="en-US">
                          <a:effectLst/>
                        </a:rPr>
                        <a:t>Precluded (drone ship)</a:t>
                      </a:r>
                    </a:p>
                  </a:txBody>
                  <a:tcPr anchor="ctr">
                    <a:lnL>
                      <a:noFill/>
                    </a:lnL>
                    <a:lnR>
                      <a:noFill/>
                    </a:lnR>
                    <a:lnT>
                      <a:noFill/>
                    </a:lnT>
                    <a:lnB>
                      <a:noFill/>
                    </a:lnB>
                    <a:solidFill>
                      <a:srgbClr val="FFFFFF"/>
                    </a:solidFill>
                  </a:tcPr>
                </a:tc>
                <a:tc>
                  <a:txBody>
                    <a:bodyPr/>
                    <a:lstStyle/>
                    <a:p>
                      <a:pPr algn="ctr" fontAlgn="ctr">
                        <a:buNone/>
                      </a:pP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66980573"/>
                  </a:ext>
                </a:extLst>
              </a:tr>
            </a:tbl>
          </a:graphicData>
        </a:graphic>
      </p:graphicFrame>
      <p:sp>
        <p:nvSpPr>
          <p:cNvPr id="9" name="TextBox 8">
            <a:extLst>
              <a:ext uri="{FF2B5EF4-FFF2-40B4-BE49-F238E27FC236}">
                <a16:creationId xmlns:a16="http://schemas.microsoft.com/office/drawing/2014/main" id="{76DD7D53-F4F7-8014-CDE3-2519B1EEBCAB}"/>
              </a:ext>
            </a:extLst>
          </p:cNvPr>
          <p:cNvSpPr txBox="1"/>
          <p:nvPr/>
        </p:nvSpPr>
        <p:spPr>
          <a:xfrm>
            <a:off x="0" y="1425459"/>
            <a:ext cx="4966447" cy="86177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3">
                    <a:lumMod val="25000"/>
                  </a:schemeClr>
                </a:solidFill>
              </a:rPr>
              <a:t>The query result shows the frequency of landing outcomes between 2010 and 2017:</a:t>
            </a:r>
          </a:p>
          <a:p>
            <a:endParaRPr lang="en-US" sz="1400" dirty="0"/>
          </a:p>
        </p:txBody>
      </p:sp>
    </p:spTree>
    <p:extLst>
      <p:ext uri="{BB962C8B-B14F-4D97-AF65-F5344CB8AC3E}">
        <p14:creationId xmlns:p14="http://schemas.microsoft.com/office/powerpoint/2010/main" val="3858333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83327"/>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0"/>
            <a:ext cx="12192000" cy="120127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12928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64646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E750A70D-02DC-EDFE-86E5-449CFE9FECC8}"/>
              </a:ext>
            </a:extLst>
          </p:cNvPr>
          <p:cNvPicPr>
            <a:picLocks noChangeAspect="1"/>
          </p:cNvPicPr>
          <p:nvPr/>
        </p:nvPicPr>
        <p:blipFill>
          <a:blip r:embed="rId2"/>
          <a:stretch>
            <a:fillRect/>
          </a:stretch>
        </p:blipFill>
        <p:spPr>
          <a:xfrm>
            <a:off x="838200" y="1832327"/>
            <a:ext cx="7581446" cy="4391346"/>
          </a:xfrm>
          <a:prstGeom prst="rect">
            <a:avLst/>
          </a:prstGeom>
        </p:spPr>
      </p:pic>
      <p:sp>
        <p:nvSpPr>
          <p:cNvPr id="10" name="TextBox 9">
            <a:extLst>
              <a:ext uri="{FF2B5EF4-FFF2-40B4-BE49-F238E27FC236}">
                <a16:creationId xmlns:a16="http://schemas.microsoft.com/office/drawing/2014/main" id="{1B7171D7-7A32-6E74-E0D6-E3D9DBB3488F}"/>
              </a:ext>
            </a:extLst>
          </p:cNvPr>
          <p:cNvSpPr txBox="1"/>
          <p:nvPr/>
        </p:nvSpPr>
        <p:spPr>
          <a:xfrm>
            <a:off x="8553821" y="1488843"/>
            <a:ext cx="3421823"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The folium map image shows the location of the launch sites on a map of the United States.</a:t>
            </a:r>
          </a:p>
          <a:p>
            <a:pPr marL="285750" indent="-285750">
              <a:buFont typeface="Arial" panose="020B0604020202020204" pitchFamily="34" charset="0"/>
              <a:buChar char="•"/>
            </a:pPr>
            <a:r>
              <a:rPr lang="en-US" dirty="0"/>
              <a:t>The three clusters of labels in orange represent the launch sites being:</a:t>
            </a:r>
          </a:p>
          <a:p>
            <a:pPr marL="742950" lvl="1" indent="-285750">
              <a:buFont typeface="Arial" panose="020B0604020202020204" pitchFamily="34" charset="0"/>
              <a:buChar char="•"/>
            </a:pPr>
            <a:r>
              <a:rPr lang="en-US" b="1" dirty="0"/>
              <a:t>VAFB</a:t>
            </a:r>
            <a:r>
              <a:rPr lang="en-US" dirty="0"/>
              <a:t> – Vandenberg Air Force Base (now Vandenberg Space Force Base), a major launch site for polar orbit missions.</a:t>
            </a:r>
          </a:p>
          <a:p>
            <a:pPr marL="742950" lvl="1" indent="-285750">
              <a:buFont typeface="Arial" panose="020B0604020202020204" pitchFamily="34" charset="0"/>
              <a:buChar char="•"/>
            </a:pPr>
            <a:r>
              <a:rPr lang="en-US" b="1" dirty="0"/>
              <a:t>CCSFS</a:t>
            </a:r>
            <a:r>
              <a:rPr lang="en-US" dirty="0"/>
              <a:t> – Cape Canaveral Space Force Station.</a:t>
            </a:r>
          </a:p>
          <a:p>
            <a:pPr marL="742950" lvl="1" indent="-285750">
              <a:buFont typeface="Arial" panose="020B0604020202020204" pitchFamily="34" charset="0"/>
              <a:buChar char="•"/>
            </a:pPr>
            <a:r>
              <a:rPr lang="en-US" b="1" dirty="0"/>
              <a:t>KSC- </a:t>
            </a:r>
            <a:r>
              <a:rPr lang="en-US" dirty="0"/>
              <a:t>Kennedy Space Center</a:t>
            </a:r>
            <a:endParaRPr lang="en-US" b="1" dirty="0"/>
          </a:p>
          <a:p>
            <a:pPr marL="285750" indent="-285750">
              <a:buFont typeface="Arial" panose="020B0604020202020204" pitchFamily="34" charset="0"/>
              <a:buChar char="•"/>
            </a:pPr>
            <a:r>
              <a:rPr lang="en-US" dirty="0"/>
              <a:t>The base layer is a Leaflet-style map with light terrain and city names.</a:t>
            </a:r>
          </a:p>
        </p:txBody>
      </p:sp>
    </p:spTree>
    <p:extLst>
      <p:ext uri="{BB962C8B-B14F-4D97-AF65-F5344CB8AC3E}">
        <p14:creationId xmlns:p14="http://schemas.microsoft.com/office/powerpoint/2010/main" val="187347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4B12A-330E-F632-1E2E-CD05FAF30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892A3D-CB72-F2E4-E6B5-57A9E9E13E11}"/>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7DD3FEB-D3C0-1982-ACDB-38247EB9D67D}"/>
              </a:ext>
            </a:extLst>
          </p:cNvPr>
          <p:cNvSpPr>
            <a:spLocks noGrp="1"/>
          </p:cNvSpPr>
          <p:nvPr>
            <p:ph idx="1"/>
          </p:nvPr>
        </p:nvSpPr>
        <p:spPr>
          <a:xfrm>
            <a:off x="703802" y="1145531"/>
            <a:ext cx="10515600" cy="4822001"/>
          </a:xfrm>
        </p:spPr>
        <p:txBody>
          <a:bodyPr>
            <a:normAutofit/>
          </a:bodyPr>
          <a:lstStyle/>
          <a:p>
            <a:r>
              <a:rPr lang="en-US" sz="2400" dirty="0">
                <a:solidFill>
                  <a:schemeClr val="accent3">
                    <a:lumMod val="25000"/>
                  </a:schemeClr>
                </a:solidFill>
              </a:rPr>
              <a:t>Color-labeled launch outcomes on the map:</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0B3EA259-4609-D781-5961-70CD1718D9CE}"/>
              </a:ext>
            </a:extLst>
          </p:cNvPr>
          <p:cNvSpPr/>
          <p:nvPr/>
        </p:nvSpPr>
        <p:spPr>
          <a:xfrm>
            <a:off x="0" y="0"/>
            <a:ext cx="12192000" cy="1057757"/>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02379E8-A5E1-6F92-576F-7C31E714F958}"/>
              </a:ext>
            </a:extLst>
          </p:cNvPr>
          <p:cNvSpPr txBox="1">
            <a:spLocks/>
          </p:cNvSpPr>
          <p:nvPr/>
        </p:nvSpPr>
        <p:spPr>
          <a:xfrm>
            <a:off x="703802" y="61607"/>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E140D1C2-DB37-6243-B683-966BEDAF5A6F}"/>
              </a:ext>
            </a:extLst>
          </p:cNvPr>
          <p:cNvSpPr/>
          <p:nvPr/>
        </p:nvSpPr>
        <p:spPr>
          <a:xfrm>
            <a:off x="821788" y="578787"/>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TextBox 9">
            <a:extLst>
              <a:ext uri="{FF2B5EF4-FFF2-40B4-BE49-F238E27FC236}">
                <a16:creationId xmlns:a16="http://schemas.microsoft.com/office/drawing/2014/main" id="{AC519BB8-68A0-D36F-BF6A-7590F6AD8BC5}"/>
              </a:ext>
            </a:extLst>
          </p:cNvPr>
          <p:cNvSpPr txBox="1"/>
          <p:nvPr/>
        </p:nvSpPr>
        <p:spPr>
          <a:xfrm>
            <a:off x="8515939" y="1187779"/>
            <a:ext cx="3532626"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folium map image shows the outcome of launches at Kennedy Space Centre.</a:t>
            </a:r>
          </a:p>
          <a:p>
            <a:pPr marL="285750" indent="-285750">
              <a:buFont typeface="Arial" panose="020B0604020202020204" pitchFamily="34" charset="0"/>
              <a:buChar char="•"/>
            </a:pPr>
            <a:r>
              <a:rPr lang="en-US" dirty="0"/>
              <a:t>The exact launch complex is the     KSC SLC-39A.</a:t>
            </a:r>
          </a:p>
          <a:p>
            <a:pPr marL="285750" indent="-285750">
              <a:buFont typeface="Arial" panose="020B0604020202020204" pitchFamily="34" charset="0"/>
              <a:buChar char="•"/>
            </a:pPr>
            <a:r>
              <a:rPr lang="en-US" dirty="0"/>
              <a:t>It’s famously known been used for Apollo, Shuttle, and now SpaceX launches.</a:t>
            </a:r>
          </a:p>
          <a:p>
            <a:pPr marL="285750" indent="-285750">
              <a:buFont typeface="Arial" panose="020B0604020202020204" pitchFamily="34" charset="0"/>
              <a:buChar char="•"/>
            </a:pPr>
            <a:r>
              <a:rPr lang="en-US" dirty="0"/>
              <a:t>The color-coded tags indicate launch outcome with the green rocket tags signifying successful launches and red ‘X’ tags signifying failed launches.</a:t>
            </a:r>
          </a:p>
          <a:p>
            <a:pPr marL="285750" indent="-285750">
              <a:buFont typeface="Arial" panose="020B0604020202020204" pitchFamily="34" charset="0"/>
              <a:buChar char="•"/>
            </a:pPr>
            <a:r>
              <a:rPr lang="en-US" dirty="0"/>
              <a:t>Out of a total 13 launches 10 have been successful with only 3 having failed.</a:t>
            </a:r>
          </a:p>
          <a:p>
            <a:pPr marL="285750" indent="-285750">
              <a:buFont typeface="Arial" panose="020B0604020202020204" pitchFamily="34" charset="0"/>
              <a:buChar char="•"/>
            </a:pPr>
            <a:r>
              <a:rPr lang="en-US" dirty="0"/>
              <a:t>This represents a 76.92% success rate which is quite high but still can be improved on.</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A97B2835-1B6B-5B95-AB6A-1EA2CFB443BB}"/>
              </a:ext>
            </a:extLst>
          </p:cNvPr>
          <p:cNvPicPr>
            <a:picLocks noChangeAspect="1"/>
          </p:cNvPicPr>
          <p:nvPr/>
        </p:nvPicPr>
        <p:blipFill>
          <a:blip r:embed="rId2"/>
          <a:stretch>
            <a:fillRect/>
          </a:stretch>
        </p:blipFill>
        <p:spPr>
          <a:xfrm>
            <a:off x="670167" y="1591188"/>
            <a:ext cx="7713387" cy="4688025"/>
          </a:xfrm>
          <a:prstGeom prst="rect">
            <a:avLst/>
          </a:prstGeom>
        </p:spPr>
      </p:pic>
    </p:spTree>
    <p:extLst>
      <p:ext uri="{BB962C8B-B14F-4D97-AF65-F5344CB8AC3E}">
        <p14:creationId xmlns:p14="http://schemas.microsoft.com/office/powerpoint/2010/main" val="4165225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CECFD-BD96-2F9E-3677-6F73EBBDA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01D97-CCD0-6854-C215-40F5861C24A9}"/>
              </a:ext>
            </a:extLst>
          </p:cNvPr>
          <p:cNvSpPr>
            <a:spLocks noGrp="1"/>
          </p:cNvSpPr>
          <p:nvPr>
            <p:ph type="title"/>
          </p:nvPr>
        </p:nvSpPr>
        <p:spPr>
          <a:xfrm>
            <a:off x="0" y="0"/>
            <a:ext cx="12192000" cy="990583"/>
          </a:xfrm>
          <a:solidFill>
            <a:schemeClr val="bg1">
              <a:lumMod val="50000"/>
            </a:schemeClr>
          </a:solidFill>
        </p:spPr>
        <p:txBody>
          <a:bodyPr/>
          <a:lstStyle/>
          <a:p>
            <a:br>
              <a:rPr lang="en-US" dirty="0"/>
            </a:br>
            <a:endParaRPr lang="en-US" dirty="0"/>
          </a:p>
        </p:txBody>
      </p:sp>
      <p:sp>
        <p:nvSpPr>
          <p:cNvPr id="3" name="Content Placeholder 2">
            <a:extLst>
              <a:ext uri="{FF2B5EF4-FFF2-40B4-BE49-F238E27FC236}">
                <a16:creationId xmlns:a16="http://schemas.microsoft.com/office/drawing/2014/main" id="{473AB625-9343-97DA-AB69-A8340AA5EE46}"/>
              </a:ext>
            </a:extLst>
          </p:cNvPr>
          <p:cNvSpPr>
            <a:spLocks noGrp="1"/>
          </p:cNvSpPr>
          <p:nvPr>
            <p:ph idx="1"/>
          </p:nvPr>
        </p:nvSpPr>
        <p:spPr>
          <a:xfrm>
            <a:off x="259976" y="1367167"/>
            <a:ext cx="11672047" cy="4814013"/>
          </a:xfrm>
        </p:spPr>
        <p:txBody>
          <a:bodyPr/>
          <a:lstStyle/>
          <a:p>
            <a:r>
              <a:rPr lang="en-US" sz="2400" dirty="0"/>
              <a:t>This capstone project focuses on predicting whether the Falcon 9 first stage will land successfully—a critical factor in SpaceX’s cost advantage. While competitors charge $165 million per launch, SpaceX offers launches at $62 million, primarily due to first-stage reusability. By analyzing landing success, we can:</a:t>
            </a:r>
          </a:p>
          <a:p>
            <a:pPr lvl="1"/>
            <a:r>
              <a:rPr lang="en-US" sz="2000" b="1" dirty="0"/>
              <a:t>Estimate Launch Costs</a:t>
            </a:r>
            <a:r>
              <a:rPr lang="en-US" sz="2000" dirty="0"/>
              <a:t>: Accurately predict expenses for SpaceX and competitors.</a:t>
            </a:r>
          </a:p>
          <a:p>
            <a:pPr lvl="1"/>
            <a:r>
              <a:rPr lang="en-US" sz="2000" b="1" dirty="0"/>
              <a:t>Optimize Mission Planning</a:t>
            </a:r>
            <a:r>
              <a:rPr lang="en-US" sz="2000" dirty="0"/>
              <a:t>: Identify high-probability landing conditions to reduce risk.</a:t>
            </a:r>
          </a:p>
          <a:p>
            <a:pPr lvl="1"/>
            <a:r>
              <a:rPr lang="en-US" sz="2000" b="1" dirty="0"/>
              <a:t>Support Competitive Bidding</a:t>
            </a:r>
            <a:r>
              <a:rPr lang="en-US" sz="2000" dirty="0"/>
              <a:t>: Provide data-driven insights for rivals bidding against SpaceX.</a:t>
            </a:r>
          </a:p>
          <a:p>
            <a:r>
              <a:rPr lang="en-US" sz="2400" dirty="0"/>
              <a:t>While some "unsuccessful" landings are intentional (e.g., controlled ocean splashdowns for testing), our model distinguishes these from true failures. Using machine learning, we analyze key launch features—payload mass, orbit type, launch site, and booster version—to answer the core question:</a:t>
            </a:r>
          </a:p>
          <a:p>
            <a:r>
              <a:rPr lang="en-US" sz="2400" b="1" dirty="0"/>
              <a:t>"Given a Falcon 9’s launch parameters, will its first stage land successfully?"</a:t>
            </a:r>
            <a:endParaRPr lang="en-US" sz="2400" dirty="0"/>
          </a:p>
          <a:p>
            <a:r>
              <a:rPr lang="en-US" sz="2400" dirty="0"/>
              <a:t>This tool not only predicts outcomes but also uncovers hidden patterns in SpaceX’s landing success, offering strategic insights for the space industry.</a:t>
            </a:r>
          </a:p>
          <a:p>
            <a:endParaRPr lang="en-US" sz="2400" dirty="0"/>
          </a:p>
          <a:p>
            <a:pPr lvl="1"/>
            <a:endParaRPr lang="en-US" sz="2000" dirty="0"/>
          </a:p>
          <a:p>
            <a:pPr lvl="1"/>
            <a:endParaRPr lang="en-US" sz="2000" dirty="0"/>
          </a:p>
          <a:p>
            <a:pPr lvl="1"/>
            <a:endParaRPr lang="en-US" sz="2000" dirty="0"/>
          </a:p>
        </p:txBody>
      </p:sp>
      <p:sp>
        <p:nvSpPr>
          <p:cNvPr id="4" name="TextBox 3">
            <a:extLst>
              <a:ext uri="{FF2B5EF4-FFF2-40B4-BE49-F238E27FC236}">
                <a16:creationId xmlns:a16="http://schemas.microsoft.com/office/drawing/2014/main" id="{78B6C459-5656-6C59-0615-89D9BB734FE6}"/>
              </a:ext>
            </a:extLst>
          </p:cNvPr>
          <p:cNvSpPr txBox="1"/>
          <p:nvPr/>
        </p:nvSpPr>
        <p:spPr>
          <a:xfrm>
            <a:off x="1120588" y="67253"/>
            <a:ext cx="8480611" cy="923330"/>
          </a:xfrm>
          <a:prstGeom prst="rect">
            <a:avLst/>
          </a:prstGeom>
          <a:noFill/>
        </p:spPr>
        <p:txBody>
          <a:bodyPr wrap="square" rtlCol="0">
            <a:spAutoFit/>
          </a:bodyPr>
          <a:lstStyle/>
          <a:p>
            <a:r>
              <a:rPr lang="en-US" sz="5400" dirty="0">
                <a:solidFill>
                  <a:schemeClr val="bg1"/>
                </a:solidFill>
                <a:latin typeface="Tw Cen MT Condensed" panose="020B0606020104020203" pitchFamily="34" charset="0"/>
              </a:rPr>
              <a:t>INTRODUCTION</a:t>
            </a:r>
          </a:p>
        </p:txBody>
      </p:sp>
    </p:spTree>
    <p:extLst>
      <p:ext uri="{BB962C8B-B14F-4D97-AF65-F5344CB8AC3E}">
        <p14:creationId xmlns:p14="http://schemas.microsoft.com/office/powerpoint/2010/main" val="1506510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2B09-FAF7-F914-6C59-861D309B6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FBBB1-0984-2D6C-C664-2B21205F6D34}"/>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7F809DF0-99D3-E60F-FFE8-A0B1364834F9}"/>
              </a:ext>
            </a:extLst>
          </p:cNvPr>
          <p:cNvSpPr>
            <a:spLocks noGrp="1"/>
          </p:cNvSpPr>
          <p:nvPr>
            <p:ph idx="1"/>
          </p:nvPr>
        </p:nvSpPr>
        <p:spPr>
          <a:xfrm>
            <a:off x="670167" y="1306608"/>
            <a:ext cx="10515600" cy="4822001"/>
          </a:xfrm>
        </p:spPr>
        <p:txBody>
          <a:bodyPr>
            <a:normAutofit/>
          </a:bodyPr>
          <a:lstStyle/>
          <a:p>
            <a:r>
              <a:rPr lang="en-US" sz="2400" dirty="0"/>
              <a:t>Distance between a launch site to its proximities (coastline):</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4E3B36F9-BA74-15E3-C573-EDB8123CDA5E}"/>
              </a:ext>
            </a:extLst>
          </p:cNvPr>
          <p:cNvSpPr/>
          <p:nvPr/>
        </p:nvSpPr>
        <p:spPr>
          <a:xfrm>
            <a:off x="0" y="0"/>
            <a:ext cx="12192000" cy="120127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F6BB362-D0BE-3D3D-E8D3-D24BCA096DAD}"/>
              </a:ext>
            </a:extLst>
          </p:cNvPr>
          <p:cNvSpPr txBox="1">
            <a:spLocks/>
          </p:cNvSpPr>
          <p:nvPr/>
        </p:nvSpPr>
        <p:spPr>
          <a:xfrm>
            <a:off x="838200" y="12928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27B2D72A-036A-6FB9-39E9-344C8F28DF89}"/>
              </a:ext>
            </a:extLst>
          </p:cNvPr>
          <p:cNvSpPr/>
          <p:nvPr/>
        </p:nvSpPr>
        <p:spPr>
          <a:xfrm>
            <a:off x="956186" y="64646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TextBox 9">
            <a:extLst>
              <a:ext uri="{FF2B5EF4-FFF2-40B4-BE49-F238E27FC236}">
                <a16:creationId xmlns:a16="http://schemas.microsoft.com/office/drawing/2014/main" id="{460BC01A-AA36-9BD2-B10D-F6DC3EA4D35C}"/>
              </a:ext>
            </a:extLst>
          </p:cNvPr>
          <p:cNvSpPr txBox="1"/>
          <p:nvPr/>
        </p:nvSpPr>
        <p:spPr>
          <a:xfrm>
            <a:off x="8517962" y="3141816"/>
            <a:ext cx="342182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folium map image shows the distance between CCAFS SLC-40 (Cape Canaveral) to the Florida coastline which is 0.87 km (870 metres).</a:t>
            </a:r>
          </a:p>
        </p:txBody>
      </p:sp>
      <p:pic>
        <p:nvPicPr>
          <p:cNvPr id="9" name="Picture 8">
            <a:extLst>
              <a:ext uri="{FF2B5EF4-FFF2-40B4-BE49-F238E27FC236}">
                <a16:creationId xmlns:a16="http://schemas.microsoft.com/office/drawing/2014/main" id="{530BB3E9-98AC-7CDC-891D-03102FA4160D}"/>
              </a:ext>
            </a:extLst>
          </p:cNvPr>
          <p:cNvPicPr>
            <a:picLocks noChangeAspect="1"/>
          </p:cNvPicPr>
          <p:nvPr/>
        </p:nvPicPr>
        <p:blipFill>
          <a:blip r:embed="rId2"/>
          <a:stretch>
            <a:fillRect/>
          </a:stretch>
        </p:blipFill>
        <p:spPr>
          <a:xfrm>
            <a:off x="670167" y="1843935"/>
            <a:ext cx="7689170" cy="4429880"/>
          </a:xfrm>
          <a:prstGeom prst="rect">
            <a:avLst/>
          </a:prstGeom>
        </p:spPr>
      </p:pic>
    </p:spTree>
    <p:extLst>
      <p:ext uri="{BB962C8B-B14F-4D97-AF65-F5344CB8AC3E}">
        <p14:creationId xmlns:p14="http://schemas.microsoft.com/office/powerpoint/2010/main" val="3567484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D3F49-5B41-32C2-7403-E31C69200C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236923-20AE-1CA2-FC99-6A58296A4155}"/>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8343AD37-1CDF-7FDE-70AB-4912F2F5399A}"/>
              </a:ext>
            </a:extLst>
          </p:cNvPr>
          <p:cNvSpPr>
            <a:spLocks noGrp="1"/>
          </p:cNvSpPr>
          <p:nvPr>
            <p:ph idx="1"/>
          </p:nvPr>
        </p:nvSpPr>
        <p:spPr>
          <a:xfrm>
            <a:off x="670167" y="1306608"/>
            <a:ext cx="10515600" cy="4822001"/>
          </a:xfrm>
        </p:spPr>
        <p:txBody>
          <a:bodyPr>
            <a:normAutofit/>
          </a:bodyPr>
          <a:lstStyle/>
          <a:p>
            <a:r>
              <a:rPr lang="en-US" sz="2400" dirty="0"/>
              <a:t>Distance between a launch site to its proximities (railway):</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B37E0D78-8B58-2EE6-5F06-8EB433BA8BD9}"/>
              </a:ext>
            </a:extLst>
          </p:cNvPr>
          <p:cNvSpPr/>
          <p:nvPr/>
        </p:nvSpPr>
        <p:spPr>
          <a:xfrm>
            <a:off x="0" y="0"/>
            <a:ext cx="12192000" cy="120127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916DAA7-7DEF-E90D-03F1-8CC861F3FA8E}"/>
              </a:ext>
            </a:extLst>
          </p:cNvPr>
          <p:cNvSpPr txBox="1">
            <a:spLocks/>
          </p:cNvSpPr>
          <p:nvPr/>
        </p:nvSpPr>
        <p:spPr>
          <a:xfrm>
            <a:off x="838200" y="12928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FAF6984C-B839-9AC8-9BAE-D39532806311}"/>
              </a:ext>
            </a:extLst>
          </p:cNvPr>
          <p:cNvSpPr/>
          <p:nvPr/>
        </p:nvSpPr>
        <p:spPr>
          <a:xfrm>
            <a:off x="956186" y="64646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TextBox 9">
            <a:extLst>
              <a:ext uri="{FF2B5EF4-FFF2-40B4-BE49-F238E27FC236}">
                <a16:creationId xmlns:a16="http://schemas.microsoft.com/office/drawing/2014/main" id="{D5F56036-7A2A-920F-494C-E46D3A937BB3}"/>
              </a:ext>
            </a:extLst>
          </p:cNvPr>
          <p:cNvSpPr txBox="1"/>
          <p:nvPr/>
        </p:nvSpPr>
        <p:spPr>
          <a:xfrm>
            <a:off x="8517962" y="2536431"/>
            <a:ext cx="342182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folium map image shows the distance between CCAFS SLC-40 (Cape Canaveral) to the nearest railway line (Kennedy Parkway North line) which is 7.55 km</a:t>
            </a:r>
          </a:p>
          <a:p>
            <a:pPr marL="285750" indent="-285750">
              <a:buFont typeface="Arial" panose="020B0604020202020204" pitchFamily="34" charset="0"/>
              <a:buChar char="•"/>
            </a:pPr>
            <a:r>
              <a:rPr lang="en-US" dirty="0"/>
              <a:t>The distance is significant and could indicate an underlying want for launches to not be too close to civilian infrastructure.</a:t>
            </a:r>
          </a:p>
          <a:p>
            <a:pPr marL="285750" indent="-285750">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F8AE8B2E-907D-A055-57F5-C1F57809317B}"/>
              </a:ext>
            </a:extLst>
          </p:cNvPr>
          <p:cNvPicPr>
            <a:picLocks noChangeAspect="1"/>
          </p:cNvPicPr>
          <p:nvPr/>
        </p:nvPicPr>
        <p:blipFill>
          <a:blip r:embed="rId2"/>
          <a:stretch>
            <a:fillRect/>
          </a:stretch>
        </p:blipFill>
        <p:spPr>
          <a:xfrm>
            <a:off x="670167" y="1843935"/>
            <a:ext cx="7775984" cy="4524315"/>
          </a:xfrm>
          <a:prstGeom prst="rect">
            <a:avLst/>
          </a:prstGeom>
        </p:spPr>
      </p:pic>
    </p:spTree>
    <p:extLst>
      <p:ext uri="{BB962C8B-B14F-4D97-AF65-F5344CB8AC3E}">
        <p14:creationId xmlns:p14="http://schemas.microsoft.com/office/powerpoint/2010/main" val="3045524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6336A-877D-FD6B-7EFA-96BC5CE5623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CFE19AB-4813-526D-6FCC-8F6E7EC9ADC7}"/>
              </a:ext>
            </a:extLst>
          </p:cNvPr>
          <p:cNvPicPr>
            <a:picLocks noChangeAspect="1"/>
          </p:cNvPicPr>
          <p:nvPr/>
        </p:nvPicPr>
        <p:blipFill>
          <a:blip r:embed="rId2"/>
          <a:stretch>
            <a:fillRect/>
          </a:stretch>
        </p:blipFill>
        <p:spPr>
          <a:xfrm>
            <a:off x="671159" y="1843935"/>
            <a:ext cx="7846803" cy="4571410"/>
          </a:xfrm>
          <a:prstGeom prst="rect">
            <a:avLst/>
          </a:prstGeom>
        </p:spPr>
      </p:pic>
      <p:sp>
        <p:nvSpPr>
          <p:cNvPr id="2" name="Title 1">
            <a:extLst>
              <a:ext uri="{FF2B5EF4-FFF2-40B4-BE49-F238E27FC236}">
                <a16:creationId xmlns:a16="http://schemas.microsoft.com/office/drawing/2014/main" id="{045607DA-9566-3859-F1D8-FE4D1C942313}"/>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02332F25-0969-2F24-C241-D3F7BB27279D}"/>
              </a:ext>
            </a:extLst>
          </p:cNvPr>
          <p:cNvSpPr>
            <a:spLocks noGrp="1"/>
          </p:cNvSpPr>
          <p:nvPr>
            <p:ph idx="1"/>
          </p:nvPr>
        </p:nvSpPr>
        <p:spPr>
          <a:xfrm>
            <a:off x="670167" y="1306608"/>
            <a:ext cx="10515600" cy="4822001"/>
          </a:xfrm>
        </p:spPr>
        <p:txBody>
          <a:bodyPr>
            <a:normAutofit/>
          </a:bodyPr>
          <a:lstStyle/>
          <a:p>
            <a:r>
              <a:rPr lang="en-US" sz="2400" dirty="0"/>
              <a:t>Distance between a launch site to its proximities (road):</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B8A9ABCA-1727-E23C-622C-40CEEA25CF0B}"/>
              </a:ext>
            </a:extLst>
          </p:cNvPr>
          <p:cNvSpPr/>
          <p:nvPr/>
        </p:nvSpPr>
        <p:spPr>
          <a:xfrm>
            <a:off x="0" y="0"/>
            <a:ext cx="12192000" cy="120127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AACE193-8694-56B9-EAC8-DFCC28B36673}"/>
              </a:ext>
            </a:extLst>
          </p:cNvPr>
          <p:cNvSpPr txBox="1">
            <a:spLocks/>
          </p:cNvSpPr>
          <p:nvPr/>
        </p:nvSpPr>
        <p:spPr>
          <a:xfrm>
            <a:off x="838200" y="12928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3795E688-B5D5-2B3C-0467-FF5484303A16}"/>
              </a:ext>
            </a:extLst>
          </p:cNvPr>
          <p:cNvSpPr/>
          <p:nvPr/>
        </p:nvSpPr>
        <p:spPr>
          <a:xfrm>
            <a:off x="956186" y="64646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TextBox 9">
            <a:extLst>
              <a:ext uri="{FF2B5EF4-FFF2-40B4-BE49-F238E27FC236}">
                <a16:creationId xmlns:a16="http://schemas.microsoft.com/office/drawing/2014/main" id="{46C8789F-BD20-6DCD-98EC-38D51EF7B02B}"/>
              </a:ext>
            </a:extLst>
          </p:cNvPr>
          <p:cNvSpPr txBox="1"/>
          <p:nvPr/>
        </p:nvSpPr>
        <p:spPr>
          <a:xfrm>
            <a:off x="8517962" y="2559979"/>
            <a:ext cx="342182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folium map image shows the distance between CCAFS SLC-40 (Cape Canaveral) to Samuel C Phillips Parkway road which is 0.60 km (600 metres).</a:t>
            </a:r>
          </a:p>
          <a:p>
            <a:pPr marL="285750" indent="-285750">
              <a:buFont typeface="Arial" panose="020B0604020202020204" pitchFamily="34" charset="0"/>
              <a:buChar char="•"/>
            </a:pPr>
            <a:r>
              <a:rPr lang="en-US" dirty="0"/>
              <a:t>This road may be a service/access road used by the air base hence it doesn’t receive civilian traffic and is restricted from the general public.</a:t>
            </a:r>
          </a:p>
        </p:txBody>
      </p:sp>
    </p:spTree>
    <p:extLst>
      <p:ext uri="{BB962C8B-B14F-4D97-AF65-F5344CB8AC3E}">
        <p14:creationId xmlns:p14="http://schemas.microsoft.com/office/powerpoint/2010/main" val="1356361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8182-1B80-7DD5-8F0D-9DD7D2E658B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C90B915-CC53-5DF0-88E4-8470796302D9}"/>
              </a:ext>
            </a:extLst>
          </p:cNvPr>
          <p:cNvPicPr>
            <a:picLocks noChangeAspect="1"/>
          </p:cNvPicPr>
          <p:nvPr/>
        </p:nvPicPr>
        <p:blipFill>
          <a:blip r:embed="rId2"/>
          <a:stretch>
            <a:fillRect/>
          </a:stretch>
        </p:blipFill>
        <p:spPr>
          <a:xfrm>
            <a:off x="666096" y="1843935"/>
            <a:ext cx="7856926" cy="4571410"/>
          </a:xfrm>
          <a:prstGeom prst="rect">
            <a:avLst/>
          </a:prstGeom>
        </p:spPr>
      </p:pic>
      <p:sp>
        <p:nvSpPr>
          <p:cNvPr id="2" name="Title 1">
            <a:extLst>
              <a:ext uri="{FF2B5EF4-FFF2-40B4-BE49-F238E27FC236}">
                <a16:creationId xmlns:a16="http://schemas.microsoft.com/office/drawing/2014/main" id="{71CED9F1-1337-B28B-FFA1-5B9E2C490182}"/>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967F01F9-EA77-2395-1169-82E9E07D98E1}"/>
              </a:ext>
            </a:extLst>
          </p:cNvPr>
          <p:cNvSpPr>
            <a:spLocks noGrp="1"/>
          </p:cNvSpPr>
          <p:nvPr>
            <p:ph idx="1"/>
          </p:nvPr>
        </p:nvSpPr>
        <p:spPr>
          <a:xfrm>
            <a:off x="670167" y="1306608"/>
            <a:ext cx="10515600" cy="4822001"/>
          </a:xfrm>
        </p:spPr>
        <p:txBody>
          <a:bodyPr>
            <a:normAutofit/>
          </a:bodyPr>
          <a:lstStyle/>
          <a:p>
            <a:r>
              <a:rPr lang="en-US" sz="2400" dirty="0"/>
              <a:t>Distance between a launch site to its proximities (city):</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9AD487F0-7CC4-F0B4-EAA9-191F4FF708E2}"/>
              </a:ext>
            </a:extLst>
          </p:cNvPr>
          <p:cNvSpPr/>
          <p:nvPr/>
        </p:nvSpPr>
        <p:spPr>
          <a:xfrm>
            <a:off x="0" y="0"/>
            <a:ext cx="12192000" cy="120127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05011EA-FA48-21A9-71A9-BE2EE8F7C7FC}"/>
              </a:ext>
            </a:extLst>
          </p:cNvPr>
          <p:cNvSpPr txBox="1">
            <a:spLocks/>
          </p:cNvSpPr>
          <p:nvPr/>
        </p:nvSpPr>
        <p:spPr>
          <a:xfrm>
            <a:off x="838200" y="12928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783B0DCF-55EB-CBEC-EDF6-8FEBF24FA1B4}"/>
              </a:ext>
            </a:extLst>
          </p:cNvPr>
          <p:cNvSpPr/>
          <p:nvPr/>
        </p:nvSpPr>
        <p:spPr>
          <a:xfrm>
            <a:off x="956186" y="64646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TextBox 9">
            <a:extLst>
              <a:ext uri="{FF2B5EF4-FFF2-40B4-BE49-F238E27FC236}">
                <a16:creationId xmlns:a16="http://schemas.microsoft.com/office/drawing/2014/main" id="{6F40C96A-74FE-9273-C0AE-ACD3F315B50E}"/>
              </a:ext>
            </a:extLst>
          </p:cNvPr>
          <p:cNvSpPr txBox="1"/>
          <p:nvPr/>
        </p:nvSpPr>
        <p:spPr>
          <a:xfrm>
            <a:off x="8679327" y="2144481"/>
            <a:ext cx="342182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folium map image shows the distance between CCAFS SLC-40 (Cape Canaveral) to Cape Canaveral city. The distance is 19.26 km</a:t>
            </a:r>
          </a:p>
          <a:p>
            <a:pPr marL="285750" indent="-285750">
              <a:buFont typeface="Arial" panose="020B0604020202020204" pitchFamily="34" charset="0"/>
              <a:buChar char="•"/>
            </a:pPr>
            <a:r>
              <a:rPr lang="en-US" dirty="0"/>
              <a:t>The sizeable distance between the launch site and the city may be due to the hazardous nature of rocket launches hence it’s best to be as far as possible from a city so as not to increase the risk of danger or disruption to civilian life in the city.</a:t>
            </a:r>
          </a:p>
        </p:txBody>
      </p:sp>
    </p:spTree>
    <p:extLst>
      <p:ext uri="{BB962C8B-B14F-4D97-AF65-F5344CB8AC3E}">
        <p14:creationId xmlns:p14="http://schemas.microsoft.com/office/powerpoint/2010/main" val="3313364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280097"/>
            <a:ext cx="10515600" cy="5445168"/>
          </a:xfrm>
        </p:spPr>
        <p:txBody>
          <a:bodyPr>
            <a:normAutofit/>
          </a:bodyPr>
          <a:lstStyle/>
          <a:p>
            <a:r>
              <a:rPr lang="en-US" sz="2000" dirty="0"/>
              <a:t>The image below shows a pie chart displaying total success launches by site.</a:t>
            </a:r>
          </a:p>
          <a:p>
            <a:r>
              <a:rPr lang="en-MY" sz="2000" dirty="0"/>
              <a:t>It covers all launches across all sites. It focuses on successful launches (mission outcome).</a:t>
            </a:r>
          </a:p>
          <a:p>
            <a:r>
              <a:rPr lang="en-US" sz="2000" dirty="0"/>
              <a:t>Percentages are relative to total successes, not absolute launch counts. KSC LC-39A has 41.7% of successful launches (highest share).</a:t>
            </a:r>
          </a:p>
          <a:p>
            <a:r>
              <a:rPr lang="en-US" sz="2000" dirty="0"/>
              <a:t>Discrepancy between CCAFS sites suggests SLC-40 was less utilized than LC-40.</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0"/>
            <a:ext cx="12192000" cy="1046710"/>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50560"/>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567740"/>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5" name="Picture 4">
            <a:extLst>
              <a:ext uri="{FF2B5EF4-FFF2-40B4-BE49-F238E27FC236}">
                <a16:creationId xmlns:a16="http://schemas.microsoft.com/office/drawing/2014/main" id="{88397691-96D2-B147-F14F-E0F393A37AA7}"/>
              </a:ext>
            </a:extLst>
          </p:cNvPr>
          <p:cNvPicPr>
            <a:picLocks noChangeAspect="1"/>
          </p:cNvPicPr>
          <p:nvPr/>
        </p:nvPicPr>
        <p:blipFill>
          <a:blip r:embed="rId2"/>
          <a:stretch>
            <a:fillRect/>
          </a:stretch>
        </p:blipFill>
        <p:spPr>
          <a:xfrm>
            <a:off x="1739153" y="3222811"/>
            <a:ext cx="8382000" cy="3303495"/>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60574-856B-65C0-77F2-58A417CC877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BCF21D3-BB63-303E-8954-7773CFE0BC07}"/>
              </a:ext>
            </a:extLst>
          </p:cNvPr>
          <p:cNvPicPr>
            <a:picLocks noChangeAspect="1"/>
          </p:cNvPicPr>
          <p:nvPr/>
        </p:nvPicPr>
        <p:blipFill>
          <a:blip r:embed="rId2"/>
          <a:stretch>
            <a:fillRect/>
          </a:stretch>
        </p:blipFill>
        <p:spPr>
          <a:xfrm>
            <a:off x="1702695" y="3140557"/>
            <a:ext cx="8661249" cy="3455612"/>
          </a:xfrm>
          <a:prstGeom prst="rect">
            <a:avLst/>
          </a:prstGeom>
        </p:spPr>
      </p:pic>
      <p:sp>
        <p:nvSpPr>
          <p:cNvPr id="2" name="Title 1">
            <a:extLst>
              <a:ext uri="{FF2B5EF4-FFF2-40B4-BE49-F238E27FC236}">
                <a16:creationId xmlns:a16="http://schemas.microsoft.com/office/drawing/2014/main" id="{991EB0B5-C96E-377E-EE56-79254FB72D3D}"/>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CC90E56E-3F87-4397-8A75-808710062AD7}"/>
              </a:ext>
            </a:extLst>
          </p:cNvPr>
          <p:cNvSpPr>
            <a:spLocks noGrp="1"/>
          </p:cNvSpPr>
          <p:nvPr>
            <p:ph idx="1"/>
          </p:nvPr>
        </p:nvSpPr>
        <p:spPr>
          <a:xfrm>
            <a:off x="775520" y="1195518"/>
            <a:ext cx="10515600" cy="5445168"/>
          </a:xfrm>
        </p:spPr>
        <p:txBody>
          <a:bodyPr>
            <a:normAutofit/>
          </a:bodyPr>
          <a:lstStyle/>
          <a:p>
            <a:r>
              <a:rPr lang="en-US" sz="2000" dirty="0"/>
              <a:t>The image below analyzes launch outcomes specifically for Kennedy Space Center’s LC-39A, SpaceX’s primary pad for high-profile missions. 0 signifies failure while 1 signifies success.</a:t>
            </a:r>
          </a:p>
          <a:p>
            <a:r>
              <a:rPr lang="en-US" sz="2000" dirty="0"/>
              <a:t>The vast majority of launches from this pad succeeded with a 76.9% success rate.  A 23.1% failure rate represents a minority of missions that encountered issues. </a:t>
            </a:r>
            <a:endParaRPr lang="en-MY" sz="2000" dirty="0"/>
          </a:p>
          <a:p>
            <a:r>
              <a:rPr lang="en-MY" sz="2000" dirty="0"/>
              <a:t>From the analysis we can conclude </a:t>
            </a:r>
            <a:r>
              <a:rPr lang="en-US" sz="2000" dirty="0"/>
              <a:t>KSC LC-39A maintains the strongest success rate of all sites.</a:t>
            </a:r>
            <a:endParaRPr lang="en-MY" sz="2000" dirty="0"/>
          </a:p>
        </p:txBody>
      </p:sp>
      <p:sp>
        <p:nvSpPr>
          <p:cNvPr id="4" name="Rectangle 3">
            <a:extLst>
              <a:ext uri="{FF2B5EF4-FFF2-40B4-BE49-F238E27FC236}">
                <a16:creationId xmlns:a16="http://schemas.microsoft.com/office/drawing/2014/main" id="{C1AF7E1A-2A25-2B7A-5439-9D67F32D316E}"/>
              </a:ext>
            </a:extLst>
          </p:cNvPr>
          <p:cNvSpPr/>
          <p:nvPr/>
        </p:nvSpPr>
        <p:spPr>
          <a:xfrm>
            <a:off x="0" y="0"/>
            <a:ext cx="12192000" cy="1046710"/>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85EB068-CA6F-52CB-8304-7B814E43DC6B}"/>
              </a:ext>
            </a:extLst>
          </p:cNvPr>
          <p:cNvSpPr txBox="1">
            <a:spLocks/>
          </p:cNvSpPr>
          <p:nvPr/>
        </p:nvSpPr>
        <p:spPr>
          <a:xfrm>
            <a:off x="838200" y="50560"/>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996B1665-57A4-720D-B8E8-F29B7A0A38C5}"/>
              </a:ext>
            </a:extLst>
          </p:cNvPr>
          <p:cNvSpPr/>
          <p:nvPr/>
        </p:nvSpPr>
        <p:spPr>
          <a:xfrm>
            <a:off x="956186" y="567740"/>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037516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CE445-4221-3F5F-397F-703EC0330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1BBD2-D488-2537-DC8B-84C1EE08CEB9}"/>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CA02B1F4-CB21-3FBA-913A-89A55D2A5B44}"/>
              </a:ext>
            </a:extLst>
          </p:cNvPr>
          <p:cNvSpPr>
            <a:spLocks noGrp="1"/>
          </p:cNvSpPr>
          <p:nvPr>
            <p:ph idx="1"/>
          </p:nvPr>
        </p:nvSpPr>
        <p:spPr>
          <a:xfrm>
            <a:off x="754183" y="996150"/>
            <a:ext cx="10683633" cy="5445168"/>
          </a:xfrm>
        </p:spPr>
        <p:txBody>
          <a:bodyPr>
            <a:normAutofit/>
          </a:bodyPr>
          <a:lstStyle/>
          <a:p>
            <a:r>
              <a:rPr lang="en-US" sz="1800" dirty="0"/>
              <a:t>The image below shows a scatterplot displaying payload vs. success rate correlation</a:t>
            </a:r>
          </a:p>
          <a:p>
            <a:r>
              <a:rPr lang="en-MY" sz="1800" dirty="0"/>
              <a:t>The plot compares mission success rate by various booster versions across a wide range of payload masses. </a:t>
            </a:r>
          </a:p>
          <a:p>
            <a:r>
              <a:rPr lang="en-US" sz="1800" dirty="0"/>
              <a:t>Lower Payloads (1,000–3,000 kg): Likely show highest success rates across all booster versions (less stress on systems).</a:t>
            </a:r>
          </a:p>
          <a:p>
            <a:r>
              <a:rPr lang="en-US" sz="1800" dirty="0"/>
              <a:t>Mid-Range (4,000–5,000 kg): Success rates may dip slightly, especially for older boosters (V1.0/V1.1).</a:t>
            </a:r>
          </a:p>
          <a:p>
            <a:r>
              <a:rPr lang="en-MY" sz="1800" dirty="0"/>
              <a:t>B4/B5 boosters seem to have high success rates across all payload ranges. They also maintain a high success rate for heavy payloads indicating an optimization for said loads. For heavy payloads they are essential.</a:t>
            </a:r>
          </a:p>
          <a:p>
            <a:r>
              <a:rPr lang="en-US" sz="1800" dirty="0"/>
              <a:t>There seems to be no failures below 2,000 kg: Light payloads are consistently safe.</a:t>
            </a:r>
          </a:p>
          <a:p>
            <a:endParaRPr lang="en-US" sz="1800" dirty="0"/>
          </a:p>
          <a:p>
            <a:endParaRPr lang="en-MY" sz="1800" dirty="0"/>
          </a:p>
        </p:txBody>
      </p:sp>
      <p:sp>
        <p:nvSpPr>
          <p:cNvPr id="4" name="Rectangle 3">
            <a:extLst>
              <a:ext uri="{FF2B5EF4-FFF2-40B4-BE49-F238E27FC236}">
                <a16:creationId xmlns:a16="http://schemas.microsoft.com/office/drawing/2014/main" id="{ED834E2D-A130-CE2C-1C68-5C9C5D66FDA1}"/>
              </a:ext>
            </a:extLst>
          </p:cNvPr>
          <p:cNvSpPr/>
          <p:nvPr/>
        </p:nvSpPr>
        <p:spPr>
          <a:xfrm>
            <a:off x="0" y="-46970"/>
            <a:ext cx="12192000" cy="1043120"/>
          </a:xfrm>
          <a:prstGeom prst="rect">
            <a:avLst/>
          </a:prstGeom>
          <a:solidFill>
            <a:schemeClr val="accent5">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CAE9A15-DA10-B26B-945D-044C1F0408F3}"/>
              </a:ext>
            </a:extLst>
          </p:cNvPr>
          <p:cNvSpPr txBox="1">
            <a:spLocks/>
          </p:cNvSpPr>
          <p:nvPr/>
        </p:nvSpPr>
        <p:spPr>
          <a:xfrm>
            <a:off x="838200" y="0"/>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82A783DC-E27D-BA86-E3B5-0ADB21C087EB}"/>
              </a:ext>
            </a:extLst>
          </p:cNvPr>
          <p:cNvSpPr/>
          <p:nvPr/>
        </p:nvSpPr>
        <p:spPr>
          <a:xfrm>
            <a:off x="956186" y="517180"/>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35F8A6E6-9D48-3DC1-AF78-BB3B0A396FDC}"/>
              </a:ext>
            </a:extLst>
          </p:cNvPr>
          <p:cNvPicPr>
            <a:picLocks noChangeAspect="1"/>
          </p:cNvPicPr>
          <p:nvPr/>
        </p:nvPicPr>
        <p:blipFill>
          <a:blip r:embed="rId2"/>
          <a:stretch>
            <a:fillRect/>
          </a:stretch>
        </p:blipFill>
        <p:spPr>
          <a:xfrm>
            <a:off x="754183" y="3632440"/>
            <a:ext cx="11152270" cy="3225559"/>
          </a:xfrm>
          <a:prstGeom prst="rect">
            <a:avLst/>
          </a:prstGeom>
        </p:spPr>
      </p:pic>
    </p:spTree>
    <p:extLst>
      <p:ext uri="{BB962C8B-B14F-4D97-AF65-F5344CB8AC3E}">
        <p14:creationId xmlns:p14="http://schemas.microsoft.com/office/powerpoint/2010/main" val="3606675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563683" y="1128885"/>
            <a:ext cx="11064633" cy="5793603"/>
          </a:xfrm>
        </p:spPr>
        <p:txBody>
          <a:bodyPr>
            <a:normAutofit lnSpcReduction="10000"/>
          </a:bodyPr>
          <a:lstStyle/>
          <a:p>
            <a:r>
              <a:rPr lang="en-MY" sz="2000" dirty="0"/>
              <a:t>During the modelling stage 4 models were tested:</a:t>
            </a:r>
          </a:p>
          <a:p>
            <a:pPr lvl="1"/>
            <a:r>
              <a:rPr lang="en-MY" sz="1800" b="1" dirty="0"/>
              <a:t>Logistic Regression</a:t>
            </a:r>
          </a:p>
          <a:p>
            <a:pPr lvl="1"/>
            <a:r>
              <a:rPr lang="en-MY" sz="1800" b="1" dirty="0"/>
              <a:t>Support Vector Machines (SVMs)</a:t>
            </a:r>
          </a:p>
          <a:p>
            <a:pPr lvl="1"/>
            <a:r>
              <a:rPr lang="en-MY" sz="1800" b="1" dirty="0"/>
              <a:t>Decision Tree Classifier</a:t>
            </a:r>
          </a:p>
          <a:p>
            <a:pPr lvl="1"/>
            <a:r>
              <a:rPr lang="en-MY" sz="1800" b="1" dirty="0"/>
              <a:t>K-nearest Neighbours</a:t>
            </a:r>
            <a:endParaRPr lang="en-MY" b="1" dirty="0"/>
          </a:p>
          <a:p>
            <a:r>
              <a:rPr lang="en-MY" sz="2000" dirty="0"/>
              <a:t> Modelling took place using cross-validation and fold techniques, with varying parameters tested. Their respective cross-validation scores (CV scores), accuracy scores and best parameters were recorded in order to determine the best model.</a:t>
            </a:r>
          </a:p>
          <a:p>
            <a:r>
              <a:rPr lang="en-MY" sz="2000" dirty="0"/>
              <a:t>Across the 4 models their accuracy scores were exactly identical when the models were tested on the test set and this was further backed by their confusion matrices whereby upon plotting, the number of recorded true positives, true negatives, false positives and false negatives were equal across aboard.</a:t>
            </a:r>
          </a:p>
          <a:p>
            <a:r>
              <a:rPr lang="en-MY" sz="2000" dirty="0"/>
              <a:t>Given this conundrum the GridSearch CV scores were the next best metric used to determine the best model. K-nearest neighbours and SVM had the same CV score of 0.848214</a:t>
            </a:r>
          </a:p>
          <a:p>
            <a:r>
              <a:rPr lang="en-MY" sz="2000" dirty="0"/>
              <a:t>The decision tree classifier had the best CV score with 0.9054 hence was determined to be the best model for making predictions.</a:t>
            </a:r>
          </a:p>
          <a:p>
            <a:r>
              <a:rPr lang="en-MY" sz="2000" dirty="0"/>
              <a:t>A bar chart was also plotted to compare the accuracy and CV scores of all 4 models in order to get a better grasp of the marginal difference between the models’ scores.</a:t>
            </a:r>
          </a:p>
          <a:p>
            <a:r>
              <a:rPr lang="en-MY" sz="2000" dirty="0"/>
              <a:t>The respective confusion matrices for each model are in the accompanying slides along with the bar chart.</a:t>
            </a:r>
          </a:p>
        </p:txBody>
      </p:sp>
      <p:sp>
        <p:nvSpPr>
          <p:cNvPr id="4" name="Rectangle 3">
            <a:extLst>
              <a:ext uri="{FF2B5EF4-FFF2-40B4-BE49-F238E27FC236}">
                <a16:creationId xmlns:a16="http://schemas.microsoft.com/office/drawing/2014/main" id="{8463694A-1AD3-8A4E-8298-231A1B992490}"/>
              </a:ext>
            </a:extLst>
          </p:cNvPr>
          <p:cNvSpPr/>
          <p:nvPr/>
        </p:nvSpPr>
        <p:spPr>
          <a:xfrm>
            <a:off x="0" y="0"/>
            <a:ext cx="12192000" cy="1081916"/>
          </a:xfrm>
          <a:prstGeom prst="rect">
            <a:avLst/>
          </a:prstGeom>
          <a:solidFill>
            <a:schemeClr val="accent4">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60612" y="85765"/>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78598" y="602945"/>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688687"/>
            <a:ext cx="10515600" cy="4822001"/>
          </a:xfrm>
        </p:spPr>
        <p:txBody>
          <a:bodyPr>
            <a:normAutofit/>
          </a:bodyPr>
          <a:lstStyle/>
          <a:p>
            <a:r>
              <a:rPr lang="en-US" sz="2400" u="sng" dirty="0"/>
              <a:t>Logistic regression</a:t>
            </a:r>
          </a:p>
          <a:p>
            <a:pPr lvl="1"/>
            <a:r>
              <a:rPr lang="en-US" sz="2000" dirty="0"/>
              <a:t>GridSearch CV best score: </a:t>
            </a:r>
            <a:r>
              <a:rPr lang="en-MY" sz="2000" dirty="0"/>
              <a:t>0.846429</a:t>
            </a:r>
          </a:p>
          <a:p>
            <a:pPr lvl="1"/>
            <a:r>
              <a:rPr lang="en-MY" sz="2000" dirty="0"/>
              <a:t>Accuracy score on test set: 0.833333</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4">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569447" y="2839317"/>
            <a:ext cx="5053106" cy="3885948"/>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7CFE1-4B19-CDFF-CED1-827B98CB2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54BDE-E958-EAC5-A284-9B7AE7AAD7AC}"/>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3301959D-0BC0-FE13-EF53-7C6B3702FEE6}"/>
              </a:ext>
            </a:extLst>
          </p:cNvPr>
          <p:cNvSpPr>
            <a:spLocks noGrp="1"/>
          </p:cNvSpPr>
          <p:nvPr>
            <p:ph idx="1"/>
          </p:nvPr>
        </p:nvSpPr>
        <p:spPr>
          <a:xfrm>
            <a:off x="838200" y="1688687"/>
            <a:ext cx="10515600" cy="4822001"/>
          </a:xfrm>
        </p:spPr>
        <p:txBody>
          <a:bodyPr>
            <a:normAutofit/>
          </a:bodyPr>
          <a:lstStyle/>
          <a:p>
            <a:r>
              <a:rPr lang="en-US" sz="2400" u="sng" dirty="0"/>
              <a:t>Support Vector Machine (SVM)</a:t>
            </a:r>
          </a:p>
          <a:p>
            <a:pPr lvl="1"/>
            <a:r>
              <a:rPr lang="en-US" sz="2000" dirty="0"/>
              <a:t>GridSearch CV best score: </a:t>
            </a:r>
            <a:r>
              <a:rPr lang="en-MY" sz="2000" dirty="0"/>
              <a:t>0.848214</a:t>
            </a:r>
          </a:p>
          <a:p>
            <a:pPr lvl="1"/>
            <a:r>
              <a:rPr lang="en-MY" sz="2000" dirty="0"/>
              <a:t>Accuracy score on test set: 0.8333333</a:t>
            </a:r>
          </a:p>
          <a:p>
            <a:pPr lvl="1"/>
            <a:r>
              <a:rPr lang="en-MY" sz="2000" dirty="0"/>
              <a:t>Confusion matrix:</a:t>
            </a:r>
          </a:p>
        </p:txBody>
      </p:sp>
      <p:sp>
        <p:nvSpPr>
          <p:cNvPr id="4" name="Rectangle 3">
            <a:extLst>
              <a:ext uri="{FF2B5EF4-FFF2-40B4-BE49-F238E27FC236}">
                <a16:creationId xmlns:a16="http://schemas.microsoft.com/office/drawing/2014/main" id="{D7EA0822-3C24-5A39-14EC-DBF190211C9F}"/>
              </a:ext>
            </a:extLst>
          </p:cNvPr>
          <p:cNvSpPr/>
          <p:nvPr/>
        </p:nvSpPr>
        <p:spPr>
          <a:xfrm>
            <a:off x="0" y="-1"/>
            <a:ext cx="12192000" cy="1499617"/>
          </a:xfrm>
          <a:prstGeom prst="rect">
            <a:avLst/>
          </a:prstGeom>
          <a:solidFill>
            <a:schemeClr val="accent4">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138542D-C427-181D-8442-641F4003F421}"/>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DB9D4D44-2FC3-4A74-209C-BFC73715E18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37AD9AA3-025E-D981-3E08-6F7B41A29CF8}"/>
              </a:ext>
            </a:extLst>
          </p:cNvPr>
          <p:cNvPicPr>
            <a:picLocks noChangeAspect="1"/>
          </p:cNvPicPr>
          <p:nvPr/>
        </p:nvPicPr>
        <p:blipFill>
          <a:blip r:embed="rId2"/>
          <a:stretch>
            <a:fillRect/>
          </a:stretch>
        </p:blipFill>
        <p:spPr>
          <a:xfrm>
            <a:off x="3569447" y="2839317"/>
            <a:ext cx="5053106" cy="3885948"/>
          </a:xfrm>
          <a:prstGeom prst="rect">
            <a:avLst/>
          </a:prstGeom>
        </p:spPr>
      </p:pic>
    </p:spTree>
    <p:extLst>
      <p:ext uri="{BB962C8B-B14F-4D97-AF65-F5344CB8AC3E}">
        <p14:creationId xmlns:p14="http://schemas.microsoft.com/office/powerpoint/2010/main" val="1777863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17F0-DF99-D164-3943-8E69AB9A9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8CF47-FDA2-CE31-C918-34D8D840D755}"/>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3D59951B-3062-8F7A-19B5-2F2160E32758}"/>
              </a:ext>
            </a:extLst>
          </p:cNvPr>
          <p:cNvSpPr>
            <a:spLocks noGrp="1"/>
          </p:cNvSpPr>
          <p:nvPr>
            <p:ph idx="1"/>
          </p:nvPr>
        </p:nvSpPr>
        <p:spPr>
          <a:xfrm>
            <a:off x="838200" y="1688687"/>
            <a:ext cx="10515600" cy="4822001"/>
          </a:xfrm>
        </p:spPr>
        <p:txBody>
          <a:bodyPr>
            <a:normAutofit/>
          </a:bodyPr>
          <a:lstStyle/>
          <a:p>
            <a:r>
              <a:rPr lang="en-US" sz="2400" u="sng" dirty="0"/>
              <a:t>Decision Tree Classifier</a:t>
            </a:r>
          </a:p>
          <a:p>
            <a:pPr lvl="1"/>
            <a:r>
              <a:rPr lang="en-US" sz="2000" dirty="0"/>
              <a:t>GridSearch CV best score: </a:t>
            </a:r>
            <a:r>
              <a:rPr lang="en-MY" sz="2000" dirty="0"/>
              <a:t>0.875000</a:t>
            </a:r>
          </a:p>
          <a:p>
            <a:pPr lvl="1"/>
            <a:r>
              <a:rPr lang="en-MY" sz="2000" dirty="0"/>
              <a:t>Accuracy score on test set: 0.833333</a:t>
            </a:r>
          </a:p>
          <a:p>
            <a:pPr lvl="1"/>
            <a:r>
              <a:rPr lang="en-MY" sz="2000" dirty="0"/>
              <a:t>Confusion matrix:</a:t>
            </a:r>
          </a:p>
        </p:txBody>
      </p:sp>
      <p:sp>
        <p:nvSpPr>
          <p:cNvPr id="4" name="Rectangle 3">
            <a:extLst>
              <a:ext uri="{FF2B5EF4-FFF2-40B4-BE49-F238E27FC236}">
                <a16:creationId xmlns:a16="http://schemas.microsoft.com/office/drawing/2014/main" id="{15CE7494-8DF3-6AEB-B3A7-39BE8B80B214}"/>
              </a:ext>
            </a:extLst>
          </p:cNvPr>
          <p:cNvSpPr/>
          <p:nvPr/>
        </p:nvSpPr>
        <p:spPr>
          <a:xfrm>
            <a:off x="0" y="-1"/>
            <a:ext cx="12192000" cy="1499617"/>
          </a:xfrm>
          <a:prstGeom prst="rect">
            <a:avLst/>
          </a:prstGeom>
          <a:solidFill>
            <a:schemeClr val="accent4">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96834F0-30ED-3FDE-F6D5-6D1F7EF631E4}"/>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64E005E5-4174-ED07-8600-851E42B47964}"/>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AB41C971-D3BD-1B2D-3518-60E2AA7D55D2}"/>
              </a:ext>
            </a:extLst>
          </p:cNvPr>
          <p:cNvPicPr>
            <a:picLocks noChangeAspect="1"/>
          </p:cNvPicPr>
          <p:nvPr/>
        </p:nvPicPr>
        <p:blipFill>
          <a:blip r:embed="rId2"/>
          <a:stretch>
            <a:fillRect/>
          </a:stretch>
        </p:blipFill>
        <p:spPr>
          <a:xfrm>
            <a:off x="3569447" y="2839317"/>
            <a:ext cx="5053106" cy="3885948"/>
          </a:xfrm>
          <a:prstGeom prst="rect">
            <a:avLst/>
          </a:prstGeom>
        </p:spPr>
      </p:pic>
    </p:spTree>
    <p:extLst>
      <p:ext uri="{BB962C8B-B14F-4D97-AF65-F5344CB8AC3E}">
        <p14:creationId xmlns:p14="http://schemas.microsoft.com/office/powerpoint/2010/main" val="987916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AF378-CF4A-1C6B-D3CF-C1813A18D6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9EB7C-92E3-6959-1A6E-6A8EA8AB7F09}"/>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FE8968FD-E1D4-D3D0-0484-34ADE7A8FA3E}"/>
              </a:ext>
            </a:extLst>
          </p:cNvPr>
          <p:cNvSpPr>
            <a:spLocks noGrp="1"/>
          </p:cNvSpPr>
          <p:nvPr>
            <p:ph idx="1"/>
          </p:nvPr>
        </p:nvSpPr>
        <p:spPr>
          <a:xfrm>
            <a:off x="838200" y="1688687"/>
            <a:ext cx="10515600" cy="4822001"/>
          </a:xfrm>
        </p:spPr>
        <p:txBody>
          <a:bodyPr>
            <a:normAutofit/>
          </a:bodyPr>
          <a:lstStyle/>
          <a:p>
            <a:r>
              <a:rPr lang="en-US" sz="2400" u="sng" dirty="0"/>
              <a:t>K-Nearest Neighbors</a:t>
            </a:r>
          </a:p>
          <a:p>
            <a:pPr lvl="1"/>
            <a:r>
              <a:rPr lang="en-US" sz="2000" dirty="0"/>
              <a:t>GridSearch CV best score: </a:t>
            </a:r>
            <a:r>
              <a:rPr lang="en-MY" sz="2000" dirty="0"/>
              <a:t>0.848214</a:t>
            </a:r>
          </a:p>
          <a:p>
            <a:pPr lvl="1"/>
            <a:r>
              <a:rPr lang="en-MY" sz="2000" dirty="0"/>
              <a:t>Accuracy score on test set: 0.833333</a:t>
            </a:r>
          </a:p>
          <a:p>
            <a:pPr lvl="1"/>
            <a:r>
              <a:rPr lang="en-MY" sz="2000" dirty="0"/>
              <a:t>Confusion matrix:</a:t>
            </a:r>
          </a:p>
        </p:txBody>
      </p:sp>
      <p:sp>
        <p:nvSpPr>
          <p:cNvPr id="4" name="Rectangle 3">
            <a:extLst>
              <a:ext uri="{FF2B5EF4-FFF2-40B4-BE49-F238E27FC236}">
                <a16:creationId xmlns:a16="http://schemas.microsoft.com/office/drawing/2014/main" id="{837A7C95-17CC-EDE8-3C95-E331822FC098}"/>
              </a:ext>
            </a:extLst>
          </p:cNvPr>
          <p:cNvSpPr/>
          <p:nvPr/>
        </p:nvSpPr>
        <p:spPr>
          <a:xfrm>
            <a:off x="0" y="-1"/>
            <a:ext cx="12192000" cy="1499617"/>
          </a:xfrm>
          <a:prstGeom prst="rect">
            <a:avLst/>
          </a:prstGeom>
          <a:solidFill>
            <a:schemeClr val="accent4">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4A3CF0C-075C-DB64-B11F-A57DA1A61404}"/>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D239B0A9-F0DC-29FD-9585-A03AE97D726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2E708221-DB29-9B3A-D19D-9759CC5B22BD}"/>
              </a:ext>
            </a:extLst>
          </p:cNvPr>
          <p:cNvPicPr>
            <a:picLocks noChangeAspect="1"/>
          </p:cNvPicPr>
          <p:nvPr/>
        </p:nvPicPr>
        <p:blipFill>
          <a:blip r:embed="rId2"/>
          <a:stretch>
            <a:fillRect/>
          </a:stretch>
        </p:blipFill>
        <p:spPr>
          <a:xfrm>
            <a:off x="3569447" y="2839317"/>
            <a:ext cx="5053106" cy="3885948"/>
          </a:xfrm>
          <a:prstGeom prst="rect">
            <a:avLst/>
          </a:prstGeom>
        </p:spPr>
      </p:pic>
    </p:spTree>
    <p:extLst>
      <p:ext uri="{BB962C8B-B14F-4D97-AF65-F5344CB8AC3E}">
        <p14:creationId xmlns:p14="http://schemas.microsoft.com/office/powerpoint/2010/main" val="768264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C39D5-2ACA-E3FC-8718-5909BE93E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BD351-6524-3558-6768-5DAD3A9AA962}"/>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7DCFD2CE-7135-B627-6DE6-CDFA9E76D0C2}"/>
              </a:ext>
            </a:extLst>
          </p:cNvPr>
          <p:cNvSpPr/>
          <p:nvPr/>
        </p:nvSpPr>
        <p:spPr>
          <a:xfrm>
            <a:off x="0" y="-1"/>
            <a:ext cx="12192000" cy="1228165"/>
          </a:xfrm>
          <a:prstGeom prst="rect">
            <a:avLst/>
          </a:prstGeom>
          <a:solidFill>
            <a:schemeClr val="accent4">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D12E08E-35C0-A76A-4126-B28CFE892982}"/>
              </a:ext>
            </a:extLst>
          </p:cNvPr>
          <p:cNvSpPr txBox="1">
            <a:spLocks/>
          </p:cNvSpPr>
          <p:nvPr/>
        </p:nvSpPr>
        <p:spPr>
          <a:xfrm>
            <a:off x="838200" y="132735"/>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Classification Accuracy</a:t>
            </a:r>
          </a:p>
        </p:txBody>
      </p:sp>
      <p:sp>
        <p:nvSpPr>
          <p:cNvPr id="7" name="Oval 6">
            <a:extLst>
              <a:ext uri="{FF2B5EF4-FFF2-40B4-BE49-F238E27FC236}">
                <a16:creationId xmlns:a16="http://schemas.microsoft.com/office/drawing/2014/main" id="{62244D4C-A296-C0BB-005B-7C95342249E4}"/>
              </a:ext>
            </a:extLst>
          </p:cNvPr>
          <p:cNvSpPr/>
          <p:nvPr/>
        </p:nvSpPr>
        <p:spPr>
          <a:xfrm>
            <a:off x="956186" y="649915"/>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3074" name="Picture 2">
            <a:extLst>
              <a:ext uri="{FF2B5EF4-FFF2-40B4-BE49-F238E27FC236}">
                <a16:creationId xmlns:a16="http://schemas.microsoft.com/office/drawing/2014/main" id="{8ED5BC9E-9B53-B2AE-338C-96D1D7AE9E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8186" y="1377264"/>
            <a:ext cx="9187199" cy="548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781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29770" y="1082071"/>
            <a:ext cx="10932459" cy="5662189"/>
          </a:xfrm>
        </p:spPr>
        <p:txBody>
          <a:bodyPr>
            <a:normAutofit/>
          </a:bodyPr>
          <a:lstStyle/>
          <a:p>
            <a:r>
              <a:rPr lang="en-MY" sz="2000" dirty="0"/>
              <a:t>From the overall analysis and results </a:t>
            </a:r>
            <a:r>
              <a:rPr lang="en-US" sz="2000" dirty="0"/>
              <a:t>we can see that some features may have a correlation with the mission outcome in several ways. Some of the features that standout include booster versions and payload mass. </a:t>
            </a:r>
          </a:p>
          <a:p>
            <a:r>
              <a:rPr lang="en-US" sz="2000" dirty="0"/>
              <a:t>We’ve also gained key insights into launch sites that have the highest success rate with KSC LC-39A being the standout.</a:t>
            </a:r>
          </a:p>
          <a:p>
            <a:r>
              <a:rPr lang="en-US" sz="2000" dirty="0"/>
              <a:t>Block 5 boosters have been shown to demonstrate the highest reliability especially for heavier payloads (6,000 -7,000 kg).</a:t>
            </a:r>
          </a:p>
          <a:p>
            <a:r>
              <a:rPr lang="en-US" sz="2000" dirty="0"/>
              <a:t>Lighter payloads (&lt;4,000 kg) have shown to have near-perfect success rates across all booster versions.</a:t>
            </a:r>
          </a:p>
          <a:p>
            <a:r>
              <a:rPr lang="en-US" sz="2000" dirty="0"/>
              <a:t>Drone ship landings improved from 50% success (2015) to near-perfect today.</a:t>
            </a:r>
          </a:p>
          <a:p>
            <a:r>
              <a:rPr lang="en-US" sz="2000" dirty="0"/>
              <a:t>First successful ground pad landing occurred on </a:t>
            </a:r>
            <a:r>
              <a:rPr lang="en-US" sz="2000" b="1" dirty="0"/>
              <a:t>December 22, 2015</a:t>
            </a:r>
            <a:r>
              <a:rPr lang="en-US" sz="2000" dirty="0"/>
              <a:t>, marking a reusability milestone.</a:t>
            </a:r>
          </a:p>
          <a:p>
            <a:r>
              <a:rPr lang="en-US" sz="2000" dirty="0"/>
              <a:t>Overall success rate exceeded </a:t>
            </a:r>
            <a:r>
              <a:rPr lang="en-US" sz="2000" b="1" dirty="0"/>
              <a:t>98%</a:t>
            </a:r>
            <a:r>
              <a:rPr lang="en-US" sz="2000" dirty="0"/>
              <a:t> in recent years, with failures concentrated in early missions or complex orbits.</a:t>
            </a:r>
          </a:p>
          <a:p>
            <a:r>
              <a:rPr lang="en-US" sz="2000" dirty="0"/>
              <a:t>All in all,  SpaceX’s iterative design improvements and site optimizations have revolutionized launch reliability, enabling cost-effective access to space across diverse mission profiles.</a:t>
            </a:r>
          </a:p>
          <a:p>
            <a:r>
              <a:rPr lang="en-US" sz="2000" dirty="0"/>
              <a:t>This is best evidenced in the launch yearly trend graph which shows improvement by the year.</a:t>
            </a:r>
          </a:p>
          <a:p>
            <a:endParaRPr lang="en-MY" sz="2000" dirty="0"/>
          </a:p>
        </p:txBody>
      </p:sp>
      <p:sp>
        <p:nvSpPr>
          <p:cNvPr id="4" name="Rectangle 3">
            <a:extLst>
              <a:ext uri="{FF2B5EF4-FFF2-40B4-BE49-F238E27FC236}">
                <a16:creationId xmlns:a16="http://schemas.microsoft.com/office/drawing/2014/main" id="{8463694A-1AD3-8A4E-8298-231A1B992490}"/>
              </a:ext>
            </a:extLst>
          </p:cNvPr>
          <p:cNvSpPr/>
          <p:nvPr/>
        </p:nvSpPr>
        <p:spPr>
          <a:xfrm>
            <a:off x="0" y="0"/>
            <a:ext cx="12192000" cy="96752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968188" y="-28630"/>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Tw Cen MT Condensed" panose="020B0606020104020203" pitchFamily="34" charset="77"/>
                <a:ea typeface="+mj-ea"/>
                <a:cs typeface="+mj-cs"/>
              </a:rPr>
              <a:t>DISCUSSION</a:t>
            </a:r>
          </a:p>
        </p:txBody>
      </p:sp>
    </p:spTree>
    <p:extLst>
      <p:ext uri="{BB962C8B-B14F-4D97-AF65-F5344CB8AC3E}">
        <p14:creationId xmlns:p14="http://schemas.microsoft.com/office/powerpoint/2010/main" val="4138664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190000"/>
            <a:ext cx="10515600" cy="5354235"/>
          </a:xfrm>
        </p:spPr>
        <p:txBody>
          <a:bodyPr>
            <a:normAutofit fontScale="92500" lnSpcReduction="10000"/>
          </a:bodyPr>
          <a:lstStyle/>
          <a:p>
            <a:r>
              <a:rPr lang="en-MY" sz="2200" dirty="0"/>
              <a:t>The goal of this project, was to try to develop a model that could predict if the first stage of a given Falcon 9 launch will land or not in order to determine the cost of a launch.</a:t>
            </a:r>
          </a:p>
          <a:p>
            <a:r>
              <a:rPr lang="en-MY" sz="2200" dirty="0"/>
              <a:t>The data was retrieved and complied through multiple API calls. It underwent cleaning and wrangling to prepare it for exploratory data analysis (EDA).</a:t>
            </a:r>
          </a:p>
          <a:p>
            <a:r>
              <a:rPr lang="en-MY" sz="2200" dirty="0"/>
              <a:t>The data was visualized through various graphs and plots and queried through a database so as to gain keen insights.</a:t>
            </a:r>
          </a:p>
          <a:p>
            <a:r>
              <a:rPr lang="en-MY" sz="2200" dirty="0"/>
              <a:t>It was established that different variables and how they interacted with one another greatly affected the outcome of a launch. Each feature of a Falcon 9 launch, such as its payload mass or orbit type, was found out to affect the mission outcome in a certain way. </a:t>
            </a:r>
          </a:p>
          <a:p>
            <a:r>
              <a:rPr lang="en-MY" sz="2200" dirty="0"/>
              <a:t>As per the insight gathered from the data, KSC LC-39A is the most optimal launch site for use.</a:t>
            </a:r>
          </a:p>
          <a:p>
            <a:r>
              <a:rPr lang="en-MY" sz="2200" dirty="0"/>
              <a:t>The data underwent feature engineering and preprocessing in order to prepare it to be fed into the machine learning algorithms.</a:t>
            </a:r>
          </a:p>
          <a:p>
            <a:r>
              <a:rPr lang="en-MY" sz="2200" dirty="0"/>
              <a:t>This was project was found to be a binary classification problem.</a:t>
            </a:r>
          </a:p>
          <a:p>
            <a:r>
              <a:rPr lang="en-MY" sz="2200" dirty="0"/>
              <a:t>Several machine learning algorithms were employed to learn the patterns of past Falcon 9 launch data to produce predictive models that can be used to predict the outcome of a Falcon 9 launch.</a:t>
            </a:r>
          </a:p>
          <a:p>
            <a:r>
              <a:rPr lang="en-MY" sz="2200" dirty="0"/>
              <a:t>The predictive model produced by the Decision Tree algorithm performed the best among the 4 machine learning algorithms employed. </a:t>
            </a:r>
            <a:endParaRPr lang="en-US" sz="2200"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99615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0"/>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2180E-62FE-187B-E030-EEECB1175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829148-893B-BDAD-68F8-3A77B1225BC2}"/>
              </a:ext>
            </a:extLst>
          </p:cNvPr>
          <p:cNvSpPr>
            <a:spLocks noGrp="1"/>
          </p:cNvSpPr>
          <p:nvPr>
            <p:ph type="title"/>
          </p:nvPr>
        </p:nvSpPr>
        <p:spPr>
          <a:xfrm>
            <a:off x="0" y="0"/>
            <a:ext cx="12192000" cy="990583"/>
          </a:xfrm>
          <a:solidFill>
            <a:schemeClr val="bg1">
              <a:lumMod val="50000"/>
            </a:schemeClr>
          </a:solidFill>
        </p:spPr>
        <p:txBody>
          <a:bodyPr/>
          <a:lstStyle/>
          <a:p>
            <a:br>
              <a:rPr lang="en-US" dirty="0"/>
            </a:br>
            <a:endParaRPr lang="en-US" dirty="0"/>
          </a:p>
        </p:txBody>
      </p:sp>
      <p:sp>
        <p:nvSpPr>
          <p:cNvPr id="4" name="TextBox 3">
            <a:extLst>
              <a:ext uri="{FF2B5EF4-FFF2-40B4-BE49-F238E27FC236}">
                <a16:creationId xmlns:a16="http://schemas.microsoft.com/office/drawing/2014/main" id="{1B109F47-E246-5EDE-E2E0-A24600A21205}"/>
              </a:ext>
            </a:extLst>
          </p:cNvPr>
          <p:cNvSpPr txBox="1"/>
          <p:nvPr/>
        </p:nvSpPr>
        <p:spPr>
          <a:xfrm>
            <a:off x="1120588" y="67253"/>
            <a:ext cx="8480611" cy="923330"/>
          </a:xfrm>
          <a:prstGeom prst="rect">
            <a:avLst/>
          </a:prstGeom>
          <a:noFill/>
        </p:spPr>
        <p:txBody>
          <a:bodyPr wrap="square" rtlCol="0">
            <a:spAutoFit/>
          </a:bodyPr>
          <a:lstStyle/>
          <a:p>
            <a:r>
              <a:rPr lang="en-US" sz="5400" dirty="0">
                <a:solidFill>
                  <a:schemeClr val="bg1"/>
                </a:solidFill>
                <a:latin typeface="Tw Cen MT Condensed" panose="020B0606020104020203" pitchFamily="34" charset="0"/>
              </a:rPr>
              <a:t>METHODOLOGY</a:t>
            </a:r>
          </a:p>
        </p:txBody>
      </p:sp>
      <p:sp>
        <p:nvSpPr>
          <p:cNvPr id="7" name="Content Placeholder 2">
            <a:extLst>
              <a:ext uri="{FF2B5EF4-FFF2-40B4-BE49-F238E27FC236}">
                <a16:creationId xmlns:a16="http://schemas.microsoft.com/office/drawing/2014/main" id="{5819CF13-D96A-D2BB-E283-FC9BE00AA14F}"/>
              </a:ext>
            </a:extLst>
          </p:cNvPr>
          <p:cNvSpPr>
            <a:spLocks noGrp="1"/>
          </p:cNvSpPr>
          <p:nvPr>
            <p:ph idx="1"/>
          </p:nvPr>
        </p:nvSpPr>
        <p:spPr>
          <a:xfrm>
            <a:off x="838200" y="1195001"/>
            <a:ext cx="10515600" cy="5268552"/>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 (Beautiful Soup)</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SQLite3</a:t>
            </a:r>
          </a:p>
          <a:p>
            <a:pPr marL="914400" lvl="1" indent="-457200">
              <a:buFont typeface="+mj-lt"/>
              <a:buAutoNum type="arabicPeriod"/>
            </a:pPr>
            <a:r>
              <a:rPr lang="en-US" sz="2000" dirty="0"/>
              <a:t>Data visualization and dashboard deployment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 the techniques:</a:t>
            </a:r>
          </a:p>
          <a:p>
            <a:pPr lvl="2"/>
            <a:r>
              <a:rPr lang="en-US" sz="1800" dirty="0"/>
              <a:t>Logistic Regression</a:t>
            </a:r>
          </a:p>
          <a:p>
            <a:pPr lvl="2"/>
            <a:r>
              <a:rPr lang="en-US" sz="1800" dirty="0"/>
              <a:t>Support Vector Machine (SVM)</a:t>
            </a:r>
          </a:p>
          <a:p>
            <a:pPr lvl="2"/>
            <a:r>
              <a:rPr lang="en-US" sz="1800" dirty="0"/>
              <a:t>Decision Tree Classifier</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Tree>
    <p:extLst>
      <p:ext uri="{BB962C8B-B14F-4D97-AF65-F5344CB8AC3E}">
        <p14:creationId xmlns:p14="http://schemas.microsoft.com/office/powerpoint/2010/main" val="3179226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4529D-CC89-464C-8DFE-A34B7709F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D3F6BE-DA7B-0929-6C6A-E8994EA54C04}"/>
              </a:ext>
            </a:extLst>
          </p:cNvPr>
          <p:cNvSpPr>
            <a:spLocks noGrp="1"/>
          </p:cNvSpPr>
          <p:nvPr>
            <p:ph type="title"/>
          </p:nvPr>
        </p:nvSpPr>
        <p:spPr>
          <a:xfrm>
            <a:off x="0" y="0"/>
            <a:ext cx="12192000" cy="1129553"/>
          </a:xfrm>
          <a:solidFill>
            <a:schemeClr val="bg1">
              <a:lumMod val="50000"/>
            </a:schemeClr>
          </a:solidFill>
        </p:spPr>
        <p:txBody>
          <a:bodyPr/>
          <a:lstStyle/>
          <a:p>
            <a:br>
              <a:rPr lang="en-US" dirty="0"/>
            </a:br>
            <a:endParaRPr lang="en-US" dirty="0"/>
          </a:p>
        </p:txBody>
      </p:sp>
      <p:sp>
        <p:nvSpPr>
          <p:cNvPr id="4" name="TextBox 3">
            <a:extLst>
              <a:ext uri="{FF2B5EF4-FFF2-40B4-BE49-F238E27FC236}">
                <a16:creationId xmlns:a16="http://schemas.microsoft.com/office/drawing/2014/main" id="{B3AC6687-8D30-5133-19F5-9AEAE19AF4D7}"/>
              </a:ext>
            </a:extLst>
          </p:cNvPr>
          <p:cNvSpPr txBox="1"/>
          <p:nvPr/>
        </p:nvSpPr>
        <p:spPr>
          <a:xfrm>
            <a:off x="959223" y="-214156"/>
            <a:ext cx="8480611" cy="1369606"/>
          </a:xfrm>
          <a:prstGeom prst="rect">
            <a:avLst/>
          </a:prstGeom>
          <a:noFill/>
        </p:spPr>
        <p:txBody>
          <a:bodyPr wrap="square" rtlCol="0">
            <a:spAutoFit/>
          </a:bodyPr>
          <a:lstStyle/>
          <a:p>
            <a:r>
              <a:rPr lang="en-US" sz="4600" dirty="0">
                <a:solidFill>
                  <a:schemeClr val="bg1"/>
                </a:solidFill>
                <a:latin typeface="Tw Cen MT Condensed" panose="020B0606020104020203" pitchFamily="34" charset="0"/>
              </a:rPr>
              <a:t>METHODOLOGY</a:t>
            </a:r>
            <a:r>
              <a:rPr lang="en-US" sz="5400" b="1" dirty="0">
                <a:solidFill>
                  <a:schemeClr val="bg1"/>
                </a:solidFill>
                <a:latin typeface="Tw Cen MT Condensed" panose="020B0606020104020203" pitchFamily="34" charset="77"/>
              </a:rPr>
              <a:t> </a:t>
            </a:r>
            <a:endParaRPr lang="en-US" sz="2900" b="1" dirty="0">
              <a:solidFill>
                <a:schemeClr val="bg1"/>
              </a:solidFill>
              <a:latin typeface="Tw Cen MT Condensed" panose="020B0606020104020203" pitchFamily="34" charset="77"/>
            </a:endParaRPr>
          </a:p>
          <a:p>
            <a:r>
              <a:rPr lang="en-US" sz="2900" b="1" dirty="0">
                <a:solidFill>
                  <a:schemeClr val="bg1"/>
                </a:solidFill>
                <a:latin typeface="Tw Cen MT Condensed" panose="020B0606020104020203" pitchFamily="34" charset="77"/>
              </a:rPr>
              <a:t>  Data collection</a:t>
            </a:r>
            <a:endParaRPr lang="en-US" sz="2900" dirty="0">
              <a:solidFill>
                <a:schemeClr val="bg1"/>
              </a:solidFill>
              <a:latin typeface="Tw Cen MT Condensed" panose="020B0606020104020203" pitchFamily="34" charset="0"/>
            </a:endParaRPr>
          </a:p>
        </p:txBody>
      </p:sp>
      <p:sp>
        <p:nvSpPr>
          <p:cNvPr id="7" name="Content Placeholder 2">
            <a:extLst>
              <a:ext uri="{FF2B5EF4-FFF2-40B4-BE49-F238E27FC236}">
                <a16:creationId xmlns:a16="http://schemas.microsoft.com/office/drawing/2014/main" id="{BEA00422-DED0-A2AE-9C1C-EFC91B0F3D54}"/>
              </a:ext>
            </a:extLst>
          </p:cNvPr>
          <p:cNvSpPr>
            <a:spLocks noGrp="1"/>
          </p:cNvSpPr>
          <p:nvPr>
            <p:ph idx="1"/>
          </p:nvPr>
        </p:nvSpPr>
        <p:spPr>
          <a:xfrm>
            <a:off x="838200" y="1254062"/>
            <a:ext cx="10515600" cy="5457000"/>
          </a:xfrm>
        </p:spPr>
        <p:txBody>
          <a:bodyPr>
            <a:normAutofit lnSpcReduction="10000"/>
          </a:bodyPr>
          <a:lstStyle/>
          <a:p>
            <a:r>
              <a:rPr lang="en-US" sz="2000" dirty="0"/>
              <a:t>To build a predictive model for Falcon 9 landing success, data was collected from two primary sources:</a:t>
            </a:r>
          </a:p>
          <a:p>
            <a:pPr marL="800100" lvl="1" indent="-342900">
              <a:buFont typeface="+mj-lt"/>
              <a:buAutoNum type="arabicPeriod"/>
            </a:pPr>
            <a:r>
              <a:rPr lang="en-US" sz="1800" dirty="0"/>
              <a:t>SpaceX API </a:t>
            </a:r>
          </a:p>
          <a:p>
            <a:pPr lvl="2"/>
            <a:r>
              <a:rPr lang="en-US" sz="1800" dirty="0"/>
              <a:t>Source: </a:t>
            </a:r>
            <a:r>
              <a:rPr lang="en-US" sz="1800" dirty="0">
                <a:hlinkClick r:id="rId3"/>
              </a:rPr>
              <a:t>SpaceX API</a:t>
            </a:r>
            <a:endParaRPr lang="en-US" sz="1800" dirty="0"/>
          </a:p>
          <a:p>
            <a:pPr lvl="2"/>
            <a:r>
              <a:rPr lang="en-US" sz="1800" dirty="0"/>
              <a:t>Method: </a:t>
            </a:r>
          </a:p>
          <a:p>
            <a:pPr lvl="3"/>
            <a:r>
              <a:rPr lang="en-US" dirty="0"/>
              <a:t>Called /launches, /launch sites, /cores, and /payloads endpoints.</a:t>
            </a:r>
          </a:p>
          <a:p>
            <a:pPr lvl="3"/>
            <a:r>
              <a:rPr lang="en-US" dirty="0"/>
              <a:t>Filtered for Falcon 9 missions using rocket ID falcon9.</a:t>
            </a:r>
          </a:p>
          <a:p>
            <a:pPr lvl="2"/>
            <a:r>
              <a:rPr lang="en-US" sz="1800" dirty="0"/>
              <a:t>Key Data:</a:t>
            </a:r>
          </a:p>
          <a:p>
            <a:pPr lvl="3"/>
            <a:r>
              <a:rPr lang="en-US" dirty="0"/>
              <a:t>Booster version, core reuse count, and precise landing status.</a:t>
            </a:r>
          </a:p>
          <a:p>
            <a:pPr marL="914400" lvl="1" indent="-457200">
              <a:buFont typeface="+mj-lt"/>
              <a:buAutoNum type="arabicPeriod" startAt="2"/>
            </a:pPr>
            <a:r>
              <a:rPr lang="en-US" sz="1800" dirty="0"/>
              <a:t>Web Scraping (Wikipedia)</a:t>
            </a:r>
          </a:p>
          <a:p>
            <a:pPr lvl="2"/>
            <a:r>
              <a:rPr lang="en-US" sz="1800" dirty="0"/>
              <a:t>Source: </a:t>
            </a:r>
            <a:r>
              <a:rPr lang="en-US" sz="1800" dirty="0">
                <a:hlinkClick r:id="rId4"/>
              </a:rPr>
              <a:t>List of Falcon 9 launches</a:t>
            </a:r>
            <a:endParaRPr lang="en-US" sz="1800" dirty="0"/>
          </a:p>
          <a:p>
            <a:pPr lvl="2"/>
            <a:r>
              <a:rPr lang="en-US" sz="1800" dirty="0"/>
              <a:t>Method:</a:t>
            </a:r>
          </a:p>
          <a:p>
            <a:pPr lvl="3"/>
            <a:r>
              <a:rPr lang="en-US" dirty="0"/>
              <a:t>Used BeautifulSoup to parse HTML tables.</a:t>
            </a:r>
          </a:p>
          <a:p>
            <a:pPr lvl="3"/>
            <a:r>
              <a:rPr lang="en-US" dirty="0"/>
              <a:t>Extracted: </a:t>
            </a:r>
            <a:r>
              <a:rPr lang="en-US" i="1" dirty="0"/>
              <a:t>Launch date, payload, launch site, and landing outcome</a:t>
            </a:r>
            <a:r>
              <a:rPr lang="en-US" dirty="0"/>
              <a:t>.</a:t>
            </a:r>
          </a:p>
          <a:p>
            <a:r>
              <a:rPr lang="en-US" sz="2000" dirty="0"/>
              <a:t>Integration:</a:t>
            </a:r>
          </a:p>
          <a:p>
            <a:pPr lvl="1"/>
            <a:r>
              <a:rPr lang="en-US" sz="1800" dirty="0"/>
              <a:t>Merged Wikipedia (historical context) with API (technical details) using pandas.</a:t>
            </a:r>
          </a:p>
          <a:p>
            <a:pPr lvl="1"/>
            <a:r>
              <a:rPr lang="en-US" sz="1800" dirty="0"/>
              <a:t>Final dataset: 178 launches (2012–2023) with 12+ features (e.g., payload_mass_kg, landing_success).</a:t>
            </a:r>
          </a:p>
          <a:p>
            <a:r>
              <a:rPr lang="en-US" sz="2000" dirty="0"/>
              <a:t>Tools: Python (requests, BeautifulSoup, pandas), Jupyter Notebook.</a:t>
            </a:r>
          </a:p>
          <a:p>
            <a:endParaRPr lang="en-US" sz="2000" dirty="0"/>
          </a:p>
          <a:p>
            <a:pPr lvl="1"/>
            <a:endParaRPr lang="en-US" sz="2200" dirty="0"/>
          </a:p>
          <a:p>
            <a:pPr lvl="2"/>
            <a:endParaRPr lang="en-US" sz="1600" dirty="0"/>
          </a:p>
        </p:txBody>
      </p:sp>
    </p:spTree>
    <p:extLst>
      <p:ext uri="{BB962C8B-B14F-4D97-AF65-F5344CB8AC3E}">
        <p14:creationId xmlns:p14="http://schemas.microsoft.com/office/powerpoint/2010/main" val="2310434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F2C39-030A-2A30-F4BA-10BF7B758C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690A9-0B46-3982-6C46-14B03D50E3E0}"/>
              </a:ext>
            </a:extLst>
          </p:cNvPr>
          <p:cNvSpPr>
            <a:spLocks noGrp="1"/>
          </p:cNvSpPr>
          <p:nvPr>
            <p:ph type="title"/>
          </p:nvPr>
        </p:nvSpPr>
        <p:spPr>
          <a:xfrm>
            <a:off x="0" y="0"/>
            <a:ext cx="12192000" cy="1302353"/>
          </a:xfrm>
          <a:solidFill>
            <a:schemeClr val="bg1">
              <a:lumMod val="50000"/>
            </a:schemeClr>
          </a:solidFill>
        </p:spPr>
        <p:txBody>
          <a:bodyPr/>
          <a:lstStyle/>
          <a:p>
            <a:br>
              <a:rPr lang="en-US" dirty="0"/>
            </a:br>
            <a:endParaRPr lang="en-US" dirty="0"/>
          </a:p>
        </p:txBody>
      </p:sp>
      <p:sp>
        <p:nvSpPr>
          <p:cNvPr id="4" name="TextBox 3">
            <a:extLst>
              <a:ext uri="{FF2B5EF4-FFF2-40B4-BE49-F238E27FC236}">
                <a16:creationId xmlns:a16="http://schemas.microsoft.com/office/drawing/2014/main" id="{A58A64E9-5CAA-4D00-5302-6E6AB672E557}"/>
              </a:ext>
            </a:extLst>
          </p:cNvPr>
          <p:cNvSpPr txBox="1"/>
          <p:nvPr/>
        </p:nvSpPr>
        <p:spPr>
          <a:xfrm>
            <a:off x="1120588" y="-151403"/>
            <a:ext cx="8480611" cy="1369606"/>
          </a:xfrm>
          <a:prstGeom prst="rect">
            <a:avLst/>
          </a:prstGeom>
          <a:noFill/>
        </p:spPr>
        <p:txBody>
          <a:bodyPr wrap="square" rtlCol="0">
            <a:spAutoFit/>
          </a:bodyPr>
          <a:lstStyle/>
          <a:p>
            <a:r>
              <a:rPr lang="en-US" sz="4600" dirty="0">
                <a:solidFill>
                  <a:schemeClr val="bg1"/>
                </a:solidFill>
                <a:latin typeface="Tw Cen MT Condensed" panose="020B0606020104020203" pitchFamily="34" charset="0"/>
              </a:rPr>
              <a:t>METHODOLOGY</a:t>
            </a:r>
            <a:r>
              <a:rPr lang="en-US" sz="5400" b="1" dirty="0">
                <a:solidFill>
                  <a:schemeClr val="bg1"/>
                </a:solidFill>
                <a:latin typeface="Tw Cen MT Condensed" panose="020B0606020104020203" pitchFamily="34" charset="77"/>
              </a:rPr>
              <a:t> </a:t>
            </a:r>
            <a:endParaRPr lang="en-US" sz="2900" b="1" dirty="0">
              <a:solidFill>
                <a:schemeClr val="bg1"/>
              </a:solidFill>
              <a:latin typeface="Tw Cen MT Condensed" panose="020B0606020104020203" pitchFamily="34" charset="77"/>
            </a:endParaRPr>
          </a:p>
          <a:p>
            <a:r>
              <a:rPr lang="en-US" sz="2900" b="1" dirty="0">
                <a:solidFill>
                  <a:schemeClr val="bg1"/>
                </a:solidFill>
                <a:latin typeface="Tw Cen MT Condensed" panose="020B0606020104020203" pitchFamily="34" charset="77"/>
              </a:rPr>
              <a:t>       Data collection (SpaceX API call)</a:t>
            </a:r>
            <a:endParaRPr lang="en-US" sz="2900" dirty="0">
              <a:solidFill>
                <a:schemeClr val="bg1"/>
              </a:solidFill>
              <a:latin typeface="Tw Cen MT Condensed" panose="020B0606020104020203" pitchFamily="34" charset="0"/>
            </a:endParaRPr>
          </a:p>
        </p:txBody>
      </p:sp>
      <p:sp>
        <p:nvSpPr>
          <p:cNvPr id="7" name="Content Placeholder 2">
            <a:extLst>
              <a:ext uri="{FF2B5EF4-FFF2-40B4-BE49-F238E27FC236}">
                <a16:creationId xmlns:a16="http://schemas.microsoft.com/office/drawing/2014/main" id="{EF45218B-561A-390B-00C8-8EB6D2EF9EF3}"/>
              </a:ext>
            </a:extLst>
          </p:cNvPr>
          <p:cNvSpPr>
            <a:spLocks noGrp="1"/>
          </p:cNvSpPr>
          <p:nvPr>
            <p:ph idx="1"/>
          </p:nvPr>
        </p:nvSpPr>
        <p:spPr>
          <a:xfrm>
            <a:off x="838200" y="1331753"/>
            <a:ext cx="10645588" cy="5268552"/>
          </a:xfrm>
        </p:spPr>
        <p:txBody>
          <a:bodyPr>
            <a:normAutofit/>
          </a:bodyPr>
          <a:lstStyle/>
          <a:p>
            <a:pPr marL="457200" indent="-457200">
              <a:buFont typeface="+mj-lt"/>
              <a:buAutoNum type="arabicPeriod"/>
            </a:pPr>
            <a:r>
              <a:rPr lang="en-US" sz="2400" dirty="0"/>
              <a:t>SpaceX API</a:t>
            </a:r>
          </a:p>
          <a:p>
            <a:pPr lvl="1"/>
            <a:r>
              <a:rPr lang="en-US" sz="2000" dirty="0"/>
              <a:t>The static rest API used is </a:t>
            </a:r>
            <a:r>
              <a:rPr lang="en-MY" sz="2000" u="sng" dirty="0">
                <a:hlinkClick r:id="rId2"/>
              </a:rPr>
              <a:t>SpaceX API</a:t>
            </a:r>
            <a:r>
              <a:rPr lang="en-MY" sz="2000" u="sng" dirty="0"/>
              <a:t>.</a:t>
            </a:r>
          </a:p>
          <a:p>
            <a:pPr lvl="1"/>
            <a:r>
              <a:rPr lang="en-MY" sz="2000" dirty="0"/>
              <a:t>Four functions were used to append the API URL in order to obtain the individual datasets for: rocket(booster versions), cores, launch sites and payload mass.</a:t>
            </a:r>
          </a:p>
          <a:p>
            <a:pPr lvl="1"/>
            <a:r>
              <a:rPr lang="en-MY" sz="2000" dirty="0"/>
              <a:t>The individual datasets are merged into one launch records csv.</a:t>
            </a:r>
          </a:p>
          <a:p>
            <a:pPr lvl="1"/>
            <a:r>
              <a:rPr lang="en-MY" sz="2000" dirty="0"/>
              <a:t>The API provides data about many types of rocket launches done by SpaceX, the data is therefore filtered to include only Falcon 9 launches.</a:t>
            </a:r>
          </a:p>
          <a:p>
            <a:pPr lvl="1"/>
            <a:r>
              <a:rPr lang="en-MY" sz="2000" dirty="0"/>
              <a:t>In the data frame there were missing values in the payload mass column which were replaced by the mean value of the column. The data frame is later loaded into a csv for later use.</a:t>
            </a:r>
          </a:p>
          <a:p>
            <a:pPr lvl="1"/>
            <a:r>
              <a:rPr lang="en-US" sz="2000" dirty="0"/>
              <a:t>We end up with 90 rows or instances and 17 columns or features. The picture below shows the first few rows of the data: </a:t>
            </a:r>
          </a:p>
          <a:p>
            <a:pPr lvl="1"/>
            <a:endParaRPr lang="en-US" sz="2000" dirty="0"/>
          </a:p>
          <a:p>
            <a:pPr lvl="1"/>
            <a:endParaRPr lang="en-US" sz="2000" dirty="0"/>
          </a:p>
          <a:p>
            <a:endParaRPr lang="en-US" sz="2000" dirty="0"/>
          </a:p>
          <a:p>
            <a:pPr lvl="1"/>
            <a:endParaRPr lang="en-US" sz="1600" dirty="0"/>
          </a:p>
        </p:txBody>
      </p:sp>
      <p:sp>
        <p:nvSpPr>
          <p:cNvPr id="3" name="Oval 2">
            <a:extLst>
              <a:ext uri="{FF2B5EF4-FFF2-40B4-BE49-F238E27FC236}">
                <a16:creationId xmlns:a16="http://schemas.microsoft.com/office/drawing/2014/main" id="{2152817A-A073-446F-8358-0D9F790992A2}"/>
              </a:ext>
            </a:extLst>
          </p:cNvPr>
          <p:cNvSpPr/>
          <p:nvPr/>
        </p:nvSpPr>
        <p:spPr>
          <a:xfrm>
            <a:off x="1228165" y="718414"/>
            <a:ext cx="439271" cy="391457"/>
          </a:xfrm>
          <a:prstGeom prst="ellipse">
            <a:avLst/>
          </a:prstGeom>
          <a:noFill/>
          <a:ln w="28575">
            <a:solidFill>
              <a:schemeClr val="bg1"/>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6" name="Picture 5">
            <a:extLst>
              <a:ext uri="{FF2B5EF4-FFF2-40B4-BE49-F238E27FC236}">
                <a16:creationId xmlns:a16="http://schemas.microsoft.com/office/drawing/2014/main" id="{1DE18D80-AE77-9DEF-8313-BC0E596A0E3A}"/>
              </a:ext>
            </a:extLst>
          </p:cNvPr>
          <p:cNvPicPr>
            <a:picLocks noChangeAspect="1"/>
          </p:cNvPicPr>
          <p:nvPr/>
        </p:nvPicPr>
        <p:blipFill>
          <a:blip r:embed="rId3"/>
          <a:stretch>
            <a:fillRect/>
          </a:stretch>
        </p:blipFill>
        <p:spPr>
          <a:xfrm>
            <a:off x="0" y="4867645"/>
            <a:ext cx="12192000" cy="2214283"/>
          </a:xfrm>
          <a:prstGeom prst="rect">
            <a:avLst/>
          </a:prstGeom>
        </p:spPr>
      </p:pic>
    </p:spTree>
    <p:extLst>
      <p:ext uri="{BB962C8B-B14F-4D97-AF65-F5344CB8AC3E}">
        <p14:creationId xmlns:p14="http://schemas.microsoft.com/office/powerpoint/2010/main" val="35001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2C57-9317-3316-3572-5960F3CC06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4EDDF0-B65B-441A-956B-5A7AD5EBC30B}"/>
              </a:ext>
            </a:extLst>
          </p:cNvPr>
          <p:cNvSpPr>
            <a:spLocks noGrp="1"/>
          </p:cNvSpPr>
          <p:nvPr>
            <p:ph type="title"/>
          </p:nvPr>
        </p:nvSpPr>
        <p:spPr>
          <a:xfrm>
            <a:off x="0" y="0"/>
            <a:ext cx="12192000" cy="1302353"/>
          </a:xfrm>
          <a:solidFill>
            <a:schemeClr val="bg1">
              <a:lumMod val="50000"/>
            </a:schemeClr>
          </a:solidFill>
        </p:spPr>
        <p:txBody>
          <a:bodyPr/>
          <a:lstStyle/>
          <a:p>
            <a:br>
              <a:rPr lang="en-US" dirty="0"/>
            </a:br>
            <a:endParaRPr lang="en-US" dirty="0"/>
          </a:p>
        </p:txBody>
      </p:sp>
      <p:sp>
        <p:nvSpPr>
          <p:cNvPr id="4" name="TextBox 3">
            <a:extLst>
              <a:ext uri="{FF2B5EF4-FFF2-40B4-BE49-F238E27FC236}">
                <a16:creationId xmlns:a16="http://schemas.microsoft.com/office/drawing/2014/main" id="{EB083677-1C53-B5A9-CD8A-7A6DFA7AAF20}"/>
              </a:ext>
            </a:extLst>
          </p:cNvPr>
          <p:cNvSpPr txBox="1"/>
          <p:nvPr/>
        </p:nvSpPr>
        <p:spPr>
          <a:xfrm>
            <a:off x="1120588" y="-134506"/>
            <a:ext cx="8480611" cy="1369606"/>
          </a:xfrm>
          <a:prstGeom prst="rect">
            <a:avLst/>
          </a:prstGeom>
          <a:noFill/>
        </p:spPr>
        <p:txBody>
          <a:bodyPr wrap="square" rtlCol="0">
            <a:spAutoFit/>
          </a:bodyPr>
          <a:lstStyle/>
          <a:p>
            <a:r>
              <a:rPr lang="en-US" sz="4600" dirty="0">
                <a:solidFill>
                  <a:schemeClr val="bg1"/>
                </a:solidFill>
                <a:latin typeface="Tw Cen MT Condensed" panose="020B0606020104020203" pitchFamily="34" charset="0"/>
              </a:rPr>
              <a:t>METHODOLOGY</a:t>
            </a:r>
            <a:r>
              <a:rPr lang="en-US" sz="5400" b="1" dirty="0">
                <a:solidFill>
                  <a:schemeClr val="bg1"/>
                </a:solidFill>
                <a:latin typeface="Tw Cen MT Condensed" panose="020B0606020104020203" pitchFamily="34" charset="77"/>
              </a:rPr>
              <a:t> </a:t>
            </a:r>
            <a:endParaRPr lang="en-US" sz="2900" b="1" dirty="0">
              <a:solidFill>
                <a:schemeClr val="bg1"/>
              </a:solidFill>
              <a:latin typeface="Tw Cen MT Condensed" panose="020B0606020104020203" pitchFamily="34" charset="77"/>
            </a:endParaRPr>
          </a:p>
          <a:p>
            <a:r>
              <a:rPr lang="en-US" sz="2900" b="1" dirty="0">
                <a:solidFill>
                  <a:schemeClr val="bg1"/>
                </a:solidFill>
                <a:latin typeface="Tw Cen MT Condensed" panose="020B0606020104020203" pitchFamily="34" charset="77"/>
              </a:rPr>
              <a:t>       Data collection (SpaceX API call)</a:t>
            </a:r>
            <a:endParaRPr lang="en-US" sz="2900" dirty="0">
              <a:solidFill>
                <a:schemeClr val="bg1"/>
              </a:solidFill>
              <a:latin typeface="Tw Cen MT Condensed" panose="020B0606020104020203" pitchFamily="34" charset="0"/>
            </a:endParaRPr>
          </a:p>
        </p:txBody>
      </p:sp>
      <p:sp>
        <p:nvSpPr>
          <p:cNvPr id="7" name="Content Placeholder 2">
            <a:extLst>
              <a:ext uri="{FF2B5EF4-FFF2-40B4-BE49-F238E27FC236}">
                <a16:creationId xmlns:a16="http://schemas.microsoft.com/office/drawing/2014/main" id="{4F7ABD67-48B0-3AF1-181C-F8ECF55BD14F}"/>
              </a:ext>
            </a:extLst>
          </p:cNvPr>
          <p:cNvSpPr>
            <a:spLocks noGrp="1"/>
          </p:cNvSpPr>
          <p:nvPr>
            <p:ph idx="1"/>
          </p:nvPr>
        </p:nvSpPr>
        <p:spPr>
          <a:xfrm>
            <a:off x="838200" y="1436859"/>
            <a:ext cx="10515600" cy="5268552"/>
          </a:xfrm>
        </p:spPr>
        <p:txBody>
          <a:bodyPr>
            <a:normAutofit/>
          </a:bodyPr>
          <a:lstStyle/>
          <a:p>
            <a:r>
              <a:rPr lang="en-US" sz="2400" u="sng" dirty="0"/>
              <a:t>SpaceX API Flowchart</a:t>
            </a:r>
            <a:r>
              <a:rPr lang="en-US" sz="2400" dirty="0"/>
              <a:t>:</a:t>
            </a:r>
            <a:endParaRPr lang="en-US" sz="2000" dirty="0"/>
          </a:p>
          <a:p>
            <a:pPr lvl="1"/>
            <a:endParaRPr lang="en-US" sz="2000" dirty="0"/>
          </a:p>
          <a:p>
            <a:endParaRPr lang="en-US" sz="2000" dirty="0"/>
          </a:p>
          <a:p>
            <a:pPr lvl="1"/>
            <a:endParaRPr lang="en-US" sz="1600" dirty="0"/>
          </a:p>
        </p:txBody>
      </p:sp>
      <p:sp>
        <p:nvSpPr>
          <p:cNvPr id="3" name="Oval 2">
            <a:extLst>
              <a:ext uri="{FF2B5EF4-FFF2-40B4-BE49-F238E27FC236}">
                <a16:creationId xmlns:a16="http://schemas.microsoft.com/office/drawing/2014/main" id="{D47269DD-1404-75D2-1C03-7469A6A9C483}"/>
              </a:ext>
            </a:extLst>
          </p:cNvPr>
          <p:cNvSpPr/>
          <p:nvPr/>
        </p:nvSpPr>
        <p:spPr>
          <a:xfrm>
            <a:off x="1228165" y="748794"/>
            <a:ext cx="439271" cy="391457"/>
          </a:xfrm>
          <a:prstGeom prst="ellipse">
            <a:avLst/>
          </a:prstGeom>
          <a:noFill/>
          <a:ln w="28575">
            <a:solidFill>
              <a:schemeClr val="bg1"/>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0" name="Picture 9">
            <a:extLst>
              <a:ext uri="{FF2B5EF4-FFF2-40B4-BE49-F238E27FC236}">
                <a16:creationId xmlns:a16="http://schemas.microsoft.com/office/drawing/2014/main" id="{4C80A8D6-D65E-06C7-FB3D-43F0FE29CFD9}"/>
              </a:ext>
            </a:extLst>
          </p:cNvPr>
          <p:cNvPicPr>
            <a:picLocks noChangeAspect="1"/>
          </p:cNvPicPr>
          <p:nvPr/>
        </p:nvPicPr>
        <p:blipFill>
          <a:blip r:embed="rId2"/>
          <a:stretch>
            <a:fillRect/>
          </a:stretch>
        </p:blipFill>
        <p:spPr>
          <a:xfrm>
            <a:off x="0" y="2129099"/>
            <a:ext cx="12192000" cy="3333750"/>
          </a:xfrm>
          <a:prstGeom prst="rect">
            <a:avLst/>
          </a:prstGeom>
        </p:spPr>
      </p:pic>
      <p:sp>
        <p:nvSpPr>
          <p:cNvPr id="11" name="TextBox 10">
            <a:extLst>
              <a:ext uri="{FF2B5EF4-FFF2-40B4-BE49-F238E27FC236}">
                <a16:creationId xmlns:a16="http://schemas.microsoft.com/office/drawing/2014/main" id="{243AF6B0-62DE-E0C0-6665-B9E2CCCF07E8}"/>
              </a:ext>
            </a:extLst>
          </p:cNvPr>
          <p:cNvSpPr txBox="1"/>
          <p:nvPr/>
        </p:nvSpPr>
        <p:spPr>
          <a:xfrm>
            <a:off x="535641" y="5817409"/>
            <a:ext cx="11120718" cy="369332"/>
          </a:xfrm>
          <a:prstGeom prst="rect">
            <a:avLst/>
          </a:prstGeom>
          <a:noFill/>
        </p:spPr>
        <p:txBody>
          <a:bodyPr wrap="square" rtlCol="0">
            <a:spAutoFit/>
          </a:bodyPr>
          <a:lstStyle/>
          <a:p>
            <a:r>
              <a:rPr lang="en-US" dirty="0"/>
              <a:t>GitHub URL: </a:t>
            </a:r>
            <a:r>
              <a:rPr lang="en-US" dirty="0">
                <a:solidFill>
                  <a:srgbClr val="1C7DDB"/>
                </a:solidFill>
                <a:hlinkClick r:id="rId3"/>
              </a:rPr>
              <a:t>GitHub API Repo Link</a:t>
            </a:r>
            <a:endParaRPr lang="en-US" dirty="0">
              <a:solidFill>
                <a:srgbClr val="1C7DDB"/>
              </a:solidFill>
            </a:endParaRPr>
          </a:p>
        </p:txBody>
      </p:sp>
    </p:spTree>
    <p:extLst>
      <p:ext uri="{BB962C8B-B14F-4D97-AF65-F5344CB8AC3E}">
        <p14:creationId xmlns:p14="http://schemas.microsoft.com/office/powerpoint/2010/main" val="350872641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2644</TotalTime>
  <Words>5695</Words>
  <Application>Microsoft Office PowerPoint</Application>
  <PresentationFormat>Widescreen</PresentationFormat>
  <Paragraphs>710</Paragraphs>
  <Slides>57</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57</vt:i4>
      </vt:variant>
    </vt:vector>
  </HeadingPairs>
  <TitlesOfParts>
    <vt:vector size="66" baseType="lpstr">
      <vt:lpstr>Abadi</vt:lpstr>
      <vt:lpstr>Arial</vt:lpstr>
      <vt:lpstr>Calibri</vt:lpstr>
      <vt:lpstr>Calibri Light</vt:lpstr>
      <vt:lpstr>IBM Plex Mono SemiBold</vt:lpstr>
      <vt:lpstr>Tw Cen MT</vt:lpstr>
      <vt:lpstr>Tw Cen MT Condensed</vt:lpstr>
      <vt:lpstr>Custom Design</vt:lpstr>
      <vt:lpstr>Office Theme</vt:lpstr>
      <vt:lpstr>PowerPoint Presentation</vt:lpstr>
      <vt:lpstr>PowerPoint Presentation</vt:lpstr>
      <vt:lpstr> </vt:lpstr>
      <vt:lpstr> </vt:lpstr>
      <vt:lpstr>PowerPoint Presentation</vt:lpstr>
      <vt:lpstr> </vt:lpstr>
      <vt:lpstr> </vt:lpstr>
      <vt:lpstr> </vt:lpstr>
      <vt:lpstr> </vt:lpstr>
      <vt:lpstr>Outline</vt:lpstr>
      <vt:lpstr> </vt:lpstr>
      <vt:lpstr> </vt:lpstr>
      <vt:lpstr> </vt:lpstr>
      <vt:lpstr>Outline</vt:lpstr>
      <vt:lpstr>Outline</vt:lpstr>
      <vt:lpstr>Outline</vt:lpstr>
      <vt:lpstr>Outline</vt:lpstr>
      <vt:lpstr>Outline</vt:lpstr>
      <vt:lpstr> </vt:lpstr>
      <vt:lpstr>Outline</vt:lpstr>
      <vt:lpstr>Outline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PowerPoint Presentation</vt:lpstr>
      <vt:lpstr>Outline</vt:lpstr>
      <vt:lpstr>Outline</vt:lpstr>
      <vt:lpstr>Outline</vt:lpstr>
      <vt:lpstr>Outline</vt:lpstr>
      <vt:lpstr>Outline</vt:lpstr>
      <vt:lpstr>Outline</vt:lpstr>
      <vt:lpstr>PowerPoint Presentation</vt:lpstr>
      <vt:lpstr>Outline</vt:lpstr>
      <vt:lpstr>Outline</vt:lpstr>
      <vt:lpstr>Outline</vt:lpstr>
      <vt:lpstr>PowerPoint Presentation</vt:lpstr>
      <vt:lpstr>Outline</vt:lpstr>
      <vt:lpstr>Outline</vt:lpstr>
      <vt:lpstr>Outline</vt:lpstr>
      <vt:lpstr>Outline</vt:lpstr>
      <vt:lpstr>Outline</vt:lpstr>
      <vt:lpstr>Outline</vt:lpstr>
      <vt:lpstr>Outline</vt:lpstr>
      <vt:lpstr>Outline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Alvin Kariri</cp:lastModifiedBy>
  <cp:revision>209</cp:revision>
  <dcterms:created xsi:type="dcterms:W3CDTF">2021-04-29T18:58:34Z</dcterms:created>
  <dcterms:modified xsi:type="dcterms:W3CDTF">2025-08-09T07:51:55Z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